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57" r:id="rId3"/>
    <p:sldId id="260" r:id="rId4"/>
    <p:sldId id="258" r:id="rId5"/>
    <p:sldId id="284" r:id="rId6"/>
    <p:sldId id="261" r:id="rId7"/>
    <p:sldId id="259" r:id="rId8"/>
    <p:sldId id="262" r:id="rId9"/>
    <p:sldId id="266" r:id="rId10"/>
    <p:sldId id="264" r:id="rId11"/>
    <p:sldId id="263" r:id="rId12"/>
    <p:sldId id="267" r:id="rId13"/>
    <p:sldId id="268" r:id="rId14"/>
    <p:sldId id="265" r:id="rId15"/>
    <p:sldId id="271" r:id="rId16"/>
    <p:sldId id="269" r:id="rId17"/>
    <p:sldId id="270" r:id="rId18"/>
    <p:sldId id="274" r:id="rId19"/>
    <p:sldId id="276" r:id="rId20"/>
    <p:sldId id="278" r:id="rId21"/>
    <p:sldId id="275" r:id="rId22"/>
    <p:sldId id="277" r:id="rId23"/>
    <p:sldId id="280" r:id="rId24"/>
    <p:sldId id="279" r:id="rId25"/>
    <p:sldId id="281" r:id="rId26"/>
    <p:sldId id="282" r:id="rId27"/>
    <p:sldId id="283" r:id="rId28"/>
    <p:sldId id="291" r:id="rId29"/>
    <p:sldId id="272" r:id="rId30"/>
    <p:sldId id="290" r:id="rId31"/>
    <p:sldId id="273" r:id="rId32"/>
    <p:sldId id="285" r:id="rId33"/>
    <p:sldId id="292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000000"/>
    <a:srgbClr val="D21C84"/>
    <a:srgbClr val="EAFB81"/>
    <a:srgbClr val="FFFB69"/>
    <a:srgbClr val="D5D000"/>
    <a:srgbClr val="120369"/>
    <a:srgbClr val="3333FF"/>
    <a:srgbClr val="FF5050"/>
    <a:srgbClr val="FF99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8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144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4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79600-1742-463B-B5ED-1CB91D173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51882-BFE5-49D5-AB24-DF8AACEC4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64ED1-FD08-4D94-9FCD-33C79AC77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35E90-331C-4990-9FBC-386ACF4EC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134CD-B43B-4201-9722-1BAB5178D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82E82-45F9-4B75-B35C-E6780F9DE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BB320-8F37-4BB2-ACA8-6BC74BFB7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180E0-7F6C-442B-A81F-159CA84D2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E3B01-8E6A-48F0-8FDA-6A3E2D8A5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F237B-8C46-4DF8-B71E-8825F97FE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ED309-32F4-4D49-A7F5-9C9EA448F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6041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2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2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2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2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2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2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2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04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01687CC-5683-44F5-8205-C06C768418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043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043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8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38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gif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0_23604_fff37ea4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928671"/>
            <a:ext cx="7772400" cy="221457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D21C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Новогодние </a:t>
            </a:r>
            <a:br>
              <a:rPr lang="ru-RU" dirty="0" smtClean="0">
                <a:solidFill>
                  <a:srgbClr val="D21C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D21C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обычаи и традиции</a:t>
            </a:r>
          </a:p>
        </p:txBody>
      </p:sp>
      <p:pic>
        <p:nvPicPr>
          <p:cNvPr id="6153" name="Picture 10" descr="D:\Презентации\Для школы и презентаций\0779df5491f0321dff6abe03c151036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696128"/>
            <a:ext cx="2214578" cy="187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0_9c81_2b827102_X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2666991"/>
            <a:ext cx="3143257" cy="4191009"/>
          </a:xfrm>
          <a:prstGeom prst="rect">
            <a:avLst/>
          </a:prstGeom>
        </p:spPr>
      </p:pic>
      <p:pic>
        <p:nvPicPr>
          <p:cNvPr id="17" name="Рисунок 16" descr="1623099000ab63ed7122c864a52cdbe8f24b56269f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4714884"/>
            <a:ext cx="2562225" cy="1905000"/>
          </a:xfrm>
          <a:prstGeom prst="rect">
            <a:avLst/>
          </a:prstGeom>
        </p:spPr>
      </p:pic>
      <p:pic>
        <p:nvPicPr>
          <p:cNvPr id="18" name="Рисунок 17" descr="new_year128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7686" y="214290"/>
            <a:ext cx="863560" cy="947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11e48fa5c2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2172" cy="6857999"/>
          </a:xfrm>
          <a:prstGeom prst="rect">
            <a:avLst/>
          </a:prstGeom>
        </p:spPr>
      </p:pic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385175" cy="1239838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dirty="0" smtClean="0">
                <a:solidFill>
                  <a:srgbClr val="FFCCFF"/>
                </a:solidFill>
              </a:rPr>
              <a:t>Чехия и Словакия</a:t>
            </a:r>
          </a:p>
        </p:txBody>
      </p:sp>
      <p:sp>
        <p:nvSpPr>
          <p:cNvPr id="880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563938" y="1052513"/>
            <a:ext cx="5400675" cy="28813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</a:t>
            </a:r>
            <a:r>
              <a:rPr lang="ru-RU" sz="2400" b="1" dirty="0" smtClean="0">
                <a:solidFill>
                  <a:srgbClr val="D21C84"/>
                </a:solidFill>
              </a:rPr>
              <a:t>Святой </a:t>
            </a:r>
            <a:r>
              <a:rPr lang="ru-RU" sz="2400" b="1" dirty="0" err="1" smtClean="0">
                <a:solidFill>
                  <a:srgbClr val="D21C84"/>
                </a:solidFill>
              </a:rPr>
              <a:t>Микулаш</a:t>
            </a:r>
            <a:r>
              <a:rPr lang="ru-RU" sz="2400" b="1" dirty="0" smtClean="0">
                <a:solidFill>
                  <a:srgbClr val="D21C84"/>
                </a:solidFill>
              </a:rPr>
              <a:t> - это чешский Дед Мороз. Он приходит к детям в ночь с 5 на 6 декабря. </a:t>
            </a:r>
            <a:r>
              <a:rPr lang="ru-RU" sz="2400" b="1" dirty="0" err="1" smtClean="0">
                <a:solidFill>
                  <a:srgbClr val="D21C84"/>
                </a:solidFill>
              </a:rPr>
              <a:t>Микулаш</a:t>
            </a:r>
            <a:r>
              <a:rPr lang="ru-RU" sz="2400" b="1" dirty="0" smtClean="0">
                <a:solidFill>
                  <a:srgbClr val="D21C84"/>
                </a:solidFill>
              </a:rPr>
              <a:t> одет в длинную шубу, высокую шапку, в руках у него посох с закрученным в спираль верхом, за спиной - короб с подарками. </a:t>
            </a:r>
            <a:r>
              <a:rPr lang="ru-RU" sz="2400" b="1" dirty="0" smtClean="0">
                <a:solidFill>
                  <a:srgbClr val="9966FF"/>
                </a:solidFill>
              </a:rPr>
              <a:t/>
            </a:r>
            <a:br>
              <a:rPr lang="ru-RU" sz="2400" b="1" dirty="0" smtClean="0">
                <a:solidFill>
                  <a:srgbClr val="9966FF"/>
                </a:solidFill>
              </a:rPr>
            </a:br>
            <a:endParaRPr lang="ru-RU" sz="2400" b="1" dirty="0" smtClean="0">
              <a:solidFill>
                <a:srgbClr val="9966FF"/>
              </a:solidFill>
            </a:endParaRPr>
          </a:p>
        </p:txBody>
      </p:sp>
      <p:pic>
        <p:nvPicPr>
          <p:cNvPr id="15365" name="Picture 5" descr="5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96975"/>
            <a:ext cx="3500462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0" name="Rectangle 6"/>
          <p:cNvSpPr>
            <a:spLocks noRot="1" noChangeArrowheads="1"/>
          </p:cNvSpPr>
          <p:nvPr/>
        </p:nvSpPr>
        <p:spPr bwMode="auto">
          <a:xfrm>
            <a:off x="468313" y="5373688"/>
            <a:ext cx="3276600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4000" b="1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Микулаш</a:t>
            </a:r>
          </a:p>
        </p:txBody>
      </p:sp>
      <p:pic>
        <p:nvPicPr>
          <p:cNvPr id="9" name="Рисунок 8" descr="12240994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3508761"/>
            <a:ext cx="3929090" cy="3292577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0_23604_fff37ea4_XL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16"/>
          </a:xfrm>
        </p:spPr>
      </p:pic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76375" y="0"/>
            <a:ext cx="5627688" cy="12398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600" dirty="0" smtClean="0">
                <a:solidFill>
                  <a:schemeClr val="tx2">
                    <a:lumMod val="50000"/>
                  </a:schemeClr>
                </a:solidFill>
              </a:rPr>
              <a:t>Голландия</a:t>
            </a: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4859338" y="1379538"/>
            <a:ext cx="373062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 err="1">
                <a:solidFill>
                  <a:srgbClr val="EAFB81"/>
                </a:solidFill>
              </a:rPr>
              <a:t>Синтерклаас</a:t>
            </a:r>
            <a:r>
              <a:rPr lang="ru-RU" sz="2400" b="1" dirty="0">
                <a:solidFill>
                  <a:srgbClr val="EAFB81"/>
                </a:solidFill>
              </a:rPr>
              <a:t> - так местные жители величают Деда Мороза - приезжает на лодке в последнюю субботу ноября вместе со своим помощником - Черным Петером. Дети верят, что Петер - испанец, который отшлепает всех непослушных</a:t>
            </a:r>
            <a:r>
              <a:rPr lang="ru-RU" dirty="0">
                <a:solidFill>
                  <a:srgbClr val="EAFB81"/>
                </a:solidFill>
              </a:rPr>
              <a:t> </a:t>
            </a:r>
            <a:r>
              <a:rPr lang="ru-RU" sz="2400" b="1" dirty="0">
                <a:solidFill>
                  <a:srgbClr val="EAFB81"/>
                </a:solidFill>
              </a:rPr>
              <a:t>мальчиков и девочек. </a:t>
            </a:r>
          </a:p>
        </p:txBody>
      </p:sp>
      <p:pic>
        <p:nvPicPr>
          <p:cNvPr id="16389" name="Picture 8" descr="i1_1149-9_b"/>
          <p:cNvPicPr>
            <a:picLocks noChangeAspect="1" noChangeArrowheads="1"/>
          </p:cNvPicPr>
          <p:nvPr/>
        </p:nvPicPr>
        <p:blipFill>
          <a:blip r:embed="rId3"/>
          <a:srcRect r="1953" b="1651"/>
          <a:stretch>
            <a:fillRect/>
          </a:stretch>
        </p:blipFill>
        <p:spPr bwMode="auto">
          <a:xfrm>
            <a:off x="539750" y="1196975"/>
            <a:ext cx="40640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5" name="Rectangle 9"/>
          <p:cNvSpPr>
            <a:spLocks noRot="1" noChangeArrowheads="1"/>
          </p:cNvSpPr>
          <p:nvPr/>
        </p:nvSpPr>
        <p:spPr bwMode="auto">
          <a:xfrm>
            <a:off x="0" y="5618163"/>
            <a:ext cx="4475163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4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Синтерклаас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d6e96d483f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95513" y="-171450"/>
            <a:ext cx="5184775" cy="1341438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/>
              <a:t>Германия</a:t>
            </a:r>
          </a:p>
        </p:txBody>
      </p:sp>
      <p:sp>
        <p:nvSpPr>
          <p:cNvPr id="911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2786058"/>
            <a:ext cx="4678365" cy="352266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/>
              <a:t>   </a:t>
            </a:r>
            <a:r>
              <a:rPr lang="ru-RU" sz="2400" b="1" dirty="0" smtClean="0">
                <a:solidFill>
                  <a:srgbClr val="FFFF99"/>
                </a:solidFill>
              </a:rPr>
              <a:t>Санта Клаус появляется на ослике. </a:t>
            </a:r>
            <a:br>
              <a:rPr lang="ru-RU" sz="2400" b="1" dirty="0" smtClean="0">
                <a:solidFill>
                  <a:srgbClr val="FFFF99"/>
                </a:solidFill>
              </a:rPr>
            </a:br>
            <a:r>
              <a:rPr lang="ru-RU" sz="2400" b="1" dirty="0" smtClean="0">
                <a:solidFill>
                  <a:srgbClr val="FFFF99"/>
                </a:solidFill>
              </a:rPr>
              <a:t>Перед сном дети ставят на стол тарелку для подарков, которые им принесет Санта Клаус, а в башмаки кладут сено - угощение для его ослика. </a:t>
            </a:r>
          </a:p>
        </p:txBody>
      </p:sp>
      <p:pic>
        <p:nvPicPr>
          <p:cNvPr id="10" name="Рисунок 9" descr="fc9687012d5d8455209e8c690098c48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4953000"/>
            <a:ext cx="1933575" cy="1905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bg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68538" y="0"/>
            <a:ext cx="4978400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smtClean="0">
                <a:solidFill>
                  <a:srgbClr val="990000"/>
                </a:solidFill>
              </a:rPr>
              <a:t>Венгрия</a:t>
            </a:r>
          </a:p>
        </p:txBody>
      </p:sp>
      <p:sp>
        <p:nvSpPr>
          <p:cNvPr id="921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435600" y="1817688"/>
            <a:ext cx="3336925" cy="50403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990000"/>
                </a:solidFill>
              </a:rPr>
              <a:t>     </a:t>
            </a:r>
            <a:r>
              <a:rPr lang="ru-RU" sz="2400" dirty="0" smtClean="0">
                <a:solidFill>
                  <a:srgbClr val="990000"/>
                </a:solidFill>
              </a:rPr>
              <a:t>В Венгрии накануне Дня святого Николая дети ставят свои чисто вымытые ботинки на подоконник, и утром хорошие дети находят в них сладости, орехи и фрукты, и даже маленькие игрушки. </a:t>
            </a:r>
            <a:br>
              <a:rPr lang="ru-RU" sz="2400" dirty="0" smtClean="0">
                <a:solidFill>
                  <a:srgbClr val="990000"/>
                </a:solidFill>
              </a:rPr>
            </a:br>
            <a:endParaRPr lang="ru-RU" sz="2400" dirty="0" smtClean="0">
              <a:solidFill>
                <a:srgbClr val="990000"/>
              </a:solidFill>
            </a:endParaRPr>
          </a:p>
        </p:txBody>
      </p:sp>
      <p:pic>
        <p:nvPicPr>
          <p:cNvPr id="18437" name="Picture 5" descr="912_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5616575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1229193990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0C0C0C"/>
              </a:clrFrom>
              <a:clrTo>
                <a:srgbClr val="0C0C0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10" y="5000636"/>
            <a:ext cx="1618054" cy="2052499"/>
          </a:xfrm>
          <a:prstGeom prst="rect">
            <a:avLst/>
          </a:prstGeom>
        </p:spPr>
      </p:pic>
      <p:pic>
        <p:nvPicPr>
          <p:cNvPr id="10" name="Рисунок 9" descr="1229193990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0C0C0C"/>
              </a:clrFrom>
              <a:clrTo>
                <a:srgbClr val="0C0C0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086" y="5000636"/>
            <a:ext cx="1686381" cy="2139173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2.96296E-6 L 0.48819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76 0.00277 L 0.35521 0.0027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bg3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9750" y="1312863"/>
            <a:ext cx="7993063" cy="5545137"/>
          </a:xfrm>
          <a:solidFill>
            <a:srgbClr val="800000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sp>
        <p:nvSpPr>
          <p:cNvPr id="19460" name="WordArt 6"/>
          <p:cNvSpPr>
            <a:spLocks noChangeArrowheads="1" noChangeShapeType="1" noTextEdit="1"/>
          </p:cNvSpPr>
          <p:nvPr/>
        </p:nvSpPr>
        <p:spPr bwMode="auto">
          <a:xfrm>
            <a:off x="4787900" y="188913"/>
            <a:ext cx="4025900" cy="10795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Италия</a:t>
            </a:r>
          </a:p>
        </p:txBody>
      </p:sp>
      <p:pic>
        <p:nvPicPr>
          <p:cNvPr id="19461" name="Picture 7" descr="befana-bann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3300" y="1773238"/>
            <a:ext cx="2881313" cy="3240087"/>
          </a:xfrm>
          <a:prstGeom prst="rect">
            <a:avLst/>
          </a:prstGeom>
          <a:noFill/>
          <a:ln w="76200" cmpd="tri">
            <a:solidFill>
              <a:srgbClr val="FF5050"/>
            </a:solidFill>
            <a:miter lim="800000"/>
            <a:headEnd/>
            <a:tailEnd/>
          </a:ln>
        </p:spPr>
      </p:pic>
      <p:sp>
        <p:nvSpPr>
          <p:cNvPr id="19462" name="WordArt 8"/>
          <p:cNvSpPr>
            <a:spLocks noChangeArrowheads="1" noChangeShapeType="1" noTextEdit="1"/>
          </p:cNvSpPr>
          <p:nvPr/>
        </p:nvSpPr>
        <p:spPr bwMode="auto">
          <a:xfrm>
            <a:off x="900113" y="5157788"/>
            <a:ext cx="3484562" cy="11525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Фея </a:t>
            </a:r>
            <a:r>
              <a:rPr lang="ru-RU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Бефана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463" name="Picture 9" descr="babbo%20natale%20abbracci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2781300"/>
            <a:ext cx="2870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WordArt 10"/>
          <p:cNvSpPr>
            <a:spLocks noChangeArrowheads="1" noChangeShapeType="1" noTextEdit="1"/>
          </p:cNvSpPr>
          <p:nvPr/>
        </p:nvSpPr>
        <p:spPr bwMode="auto">
          <a:xfrm>
            <a:off x="4500563" y="1412875"/>
            <a:ext cx="3887787" cy="11525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Баббо</a:t>
            </a: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Натале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build="p"/>
      <p:bldP spid="1946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4fa88820a0f3dd98e63b18b6d7550b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596" y="0"/>
            <a:ext cx="8215370" cy="1268413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>
                <a:solidFill>
                  <a:srgbClr val="CC6600"/>
                </a:solidFill>
              </a:rPr>
              <a:t>         </a:t>
            </a:r>
            <a:r>
              <a:rPr lang="ru-RU" sz="6600" dirty="0" smtClean="0">
                <a:solidFill>
                  <a:srgbClr val="FFFF00"/>
                </a:solidFill>
              </a:rPr>
              <a:t>Англия</a:t>
            </a:r>
            <a:endParaRPr lang="ru-RU" sz="6600" dirty="0" smtClean="0">
              <a:solidFill>
                <a:srgbClr val="FFFF00"/>
              </a:solidFill>
            </a:endParaRPr>
          </a:p>
        </p:txBody>
      </p:sp>
      <p:sp>
        <p:nvSpPr>
          <p:cNvPr id="952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000108"/>
            <a:ext cx="9144000" cy="2714644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Деда Мороза зовут Санта Клаус.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 В Англии возник обычай обмениваться к Новому году поздравительными открытками.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Первая новогодняя открытка была напечатана в Лондоне в 1843 году.</a:t>
            </a:r>
          </a:p>
        </p:txBody>
      </p:sp>
      <p:pic>
        <p:nvPicPr>
          <p:cNvPr id="13" name="Рисунок 12" descr="54199553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96" y="285728"/>
            <a:ext cx="1266825" cy="952500"/>
          </a:xfrm>
          <a:prstGeom prst="rect">
            <a:avLst/>
          </a:prstGeom>
        </p:spPr>
      </p:pic>
      <p:pic>
        <p:nvPicPr>
          <p:cNvPr id="14" name="Рисунок 13" descr="37945691_830878770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58" y="4929198"/>
            <a:ext cx="1857388" cy="1623356"/>
          </a:xfrm>
          <a:prstGeom prst="rect">
            <a:avLst/>
          </a:prstGeom>
        </p:spPr>
      </p:pic>
      <p:pic>
        <p:nvPicPr>
          <p:cNvPr id="15" name="Рисунок 14" descr="1553b9a98c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082308">
            <a:off x="5760824" y="3551280"/>
            <a:ext cx="2871801" cy="2690419"/>
          </a:xfrm>
          <a:prstGeom prst="rect">
            <a:avLst/>
          </a:prstGeom>
        </p:spPr>
      </p:pic>
      <p:pic>
        <p:nvPicPr>
          <p:cNvPr id="16" name="Рисунок 15" descr="146581x2g1kaain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845820">
            <a:off x="306062" y="3525564"/>
            <a:ext cx="3336893" cy="2688805"/>
          </a:xfrm>
          <a:prstGeom prst="rect">
            <a:avLst/>
          </a:prstGeom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-171450"/>
            <a:ext cx="5770562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>
                <a:solidFill>
                  <a:srgbClr val="D21C84"/>
                </a:solidFill>
              </a:rPr>
              <a:t>Шотландия</a:t>
            </a:r>
          </a:p>
        </p:txBody>
      </p:sp>
      <p:sp>
        <p:nvSpPr>
          <p:cNvPr id="931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0" y="1428736"/>
            <a:ext cx="4103689" cy="464347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D21C84"/>
                </a:solidFill>
              </a:rPr>
              <a:t>     </a:t>
            </a:r>
            <a:r>
              <a:rPr lang="ru-RU" sz="2800" b="1" dirty="0" smtClean="0">
                <a:solidFill>
                  <a:srgbClr val="D21C84"/>
                </a:solidFill>
              </a:rPr>
              <a:t>Старинный шотландский обычай также – это церемониальное поджигание бочки с дегтем, которую  катят по улицам, сжигая, таким образом, старый год и возвещая приход нового.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b="1" dirty="0" smtClean="0">
              <a:solidFill>
                <a:srgbClr val="D21C84"/>
              </a:solidFill>
            </a:endParaRPr>
          </a:p>
        </p:txBody>
      </p:sp>
      <p:pic>
        <p:nvPicPr>
          <p:cNvPr id="21509" name="Picture 5" descr="9p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56"/>
            <a:ext cx="4191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0" name="Rectangle 6"/>
          <p:cNvSpPr>
            <a:spLocks noRot="1" noChangeArrowheads="1"/>
          </p:cNvSpPr>
          <p:nvPr/>
        </p:nvSpPr>
        <p:spPr bwMode="auto">
          <a:xfrm>
            <a:off x="250825" y="5300663"/>
            <a:ext cx="4321175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 dirty="0">
                <a:solidFill>
                  <a:srgbClr val="D21C8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Шотландии Новый  год называют </a:t>
            </a:r>
            <a:r>
              <a:rPr lang="ru-RU" sz="2800" b="1" dirty="0" err="1">
                <a:solidFill>
                  <a:srgbClr val="D21C8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Хогмани</a:t>
            </a:r>
            <a:r>
              <a:rPr lang="ru-RU" sz="2800" b="1" dirty="0">
                <a:solidFill>
                  <a:srgbClr val="D21C8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ru-RU" sz="3200" dirty="0">
                <a:solidFill>
                  <a:srgbClr val="D21C8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untitledпрро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92275" y="0"/>
            <a:ext cx="5770563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smtClean="0">
                <a:solidFill>
                  <a:srgbClr val="969696"/>
                </a:solidFill>
              </a:rPr>
              <a:t>Ирландия</a:t>
            </a:r>
          </a:p>
        </p:txBody>
      </p:sp>
      <p:sp>
        <p:nvSpPr>
          <p:cNvPr id="942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067175" y="1557338"/>
            <a:ext cx="4824413" cy="55895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/>
              <a:t>     </a:t>
            </a:r>
            <a:r>
              <a:rPr lang="ru-RU" sz="2400" b="1" dirty="0" smtClean="0">
                <a:solidFill>
                  <a:srgbClr val="777777"/>
                </a:solidFill>
              </a:rPr>
              <a:t>В Ирландии вечером накануне Нового года все открывают двери своих домов. Каждый, кто пожелает, может войти и будет желанным гостем. Его угостят и преподнесут стакан вина со словами: «За мир в этом доме и во всем мире!» На следующий день отмечается праздник дома. Интересна старинная ирландская традиция – дарить на счастье кусочек угля. </a:t>
            </a:r>
            <a:br>
              <a:rPr lang="ru-RU" sz="2400" b="1" dirty="0" smtClean="0">
                <a:solidFill>
                  <a:srgbClr val="777777"/>
                </a:solidFill>
              </a:rPr>
            </a:br>
            <a:endParaRPr lang="ru-RU" sz="2400" b="1" dirty="0" smtClean="0">
              <a:solidFill>
                <a:srgbClr val="777777"/>
              </a:solidFill>
            </a:endParaRPr>
          </a:p>
        </p:txBody>
      </p:sp>
      <p:pic>
        <p:nvPicPr>
          <p:cNvPr id="22533" name="Picture 6" descr="200511011136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916113"/>
            <a:ext cx="4192588" cy="324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4279d212808b411aa824683b5f7afe3b_10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6210300"/>
            <a:ext cx="6643734" cy="6477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293_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771775" y="765175"/>
            <a:ext cx="4105275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smtClean="0">
                <a:solidFill>
                  <a:srgbClr val="99CCFF"/>
                </a:solidFill>
              </a:rPr>
              <a:t>Япония</a:t>
            </a:r>
          </a:p>
        </p:txBody>
      </p:sp>
      <p:sp>
        <p:nvSpPr>
          <p:cNvPr id="983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8007350" cy="17399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smtClean="0">
                <a:solidFill>
                  <a:srgbClr val="3366FF"/>
                </a:solidFill>
              </a:rPr>
              <a:t>В Японии принято встречать Новый год в новой одежде. Считается, что это приносит здоровье и удачу.  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NY2005_tr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3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92275" y="0"/>
            <a:ext cx="6048375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smtClean="0"/>
              <a:t>Китай, Индия</a:t>
            </a:r>
          </a:p>
        </p:txBody>
      </p:sp>
      <p:sp>
        <p:nvSpPr>
          <p:cNvPr id="1003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43438" y="1412875"/>
            <a:ext cx="4202112" cy="54451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/>
              <a:t>    В </a:t>
            </a:r>
            <a:r>
              <a:rPr lang="ru-RU" sz="2400" b="1" dirty="0" smtClean="0">
                <a:solidFill>
                  <a:srgbClr val="99CCFF"/>
                </a:solidFill>
              </a:rPr>
              <a:t>Китае</a:t>
            </a:r>
            <a:r>
              <a:rPr lang="ru-RU" sz="2400" dirty="0" smtClean="0"/>
              <a:t> в  новогоднюю ночь на улицах и площадях зажигают бесчисленное множество маленьких фонариков.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А в разных частях </a:t>
            </a:r>
            <a:r>
              <a:rPr lang="ru-RU" sz="2400" b="1" dirty="0" smtClean="0">
                <a:solidFill>
                  <a:srgbClr val="99CCFF"/>
                </a:solidFill>
              </a:rPr>
              <a:t>Индии</a:t>
            </a:r>
            <a:r>
              <a:rPr lang="ru-RU" sz="2400" b="1" dirty="0" smtClean="0"/>
              <a:t> </a:t>
            </a:r>
            <a:r>
              <a:rPr lang="ru-RU" sz="2400" dirty="0" smtClean="0"/>
              <a:t>Новый год отмечают в разное время года. В начале лета - праздник Лори. Дети заранее собирают у дома сухие ветки, солому, старые вещи. Вечером разжигают большие костры, вокруг которых танцуют и поют.   </a:t>
            </a:r>
          </a:p>
        </p:txBody>
      </p:sp>
      <p:pic>
        <p:nvPicPr>
          <p:cNvPr id="24581" name="Picture 5" descr="babbo%20natale%201"/>
          <p:cNvPicPr>
            <a:picLocks noChangeAspect="1" noChangeArrowheads="1"/>
          </p:cNvPicPr>
          <p:nvPr/>
        </p:nvPicPr>
        <p:blipFill>
          <a:blip r:embed="rId3"/>
          <a:srcRect l="2049" t="1942" r="2049" b="1942"/>
          <a:stretch>
            <a:fillRect/>
          </a:stretch>
        </p:blipFill>
        <p:spPr bwMode="auto">
          <a:xfrm>
            <a:off x="539750" y="1773238"/>
            <a:ext cx="4103688" cy="4335360"/>
          </a:xfrm>
          <a:prstGeom prst="rect">
            <a:avLst/>
          </a:prstGeom>
          <a:noFill/>
          <a:ln w="57150">
            <a:solidFill>
              <a:srgbClr val="3366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4421196173356_oboina_moroz_uzo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88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14810" y="214290"/>
            <a:ext cx="4929190" cy="664371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effectLst/>
              </a:rPr>
              <a:t>На </a:t>
            </a:r>
            <a:r>
              <a:rPr lang="ru-RU" sz="2800" b="1" dirty="0" smtClean="0">
                <a:solidFill>
                  <a:srgbClr val="000000"/>
                </a:solidFill>
                <a:effectLst/>
              </a:rPr>
              <a:t>календаре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effectLst/>
              </a:rPr>
              <a:t>1 января. </a:t>
            </a:r>
            <a:r>
              <a:rPr lang="ru-RU" sz="2800" b="1" dirty="0" smtClean="0">
                <a:solidFill>
                  <a:srgbClr val="000000"/>
                </a:solidFill>
                <a:effectLst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effectLst/>
              </a:rPr>
            </a:br>
            <a:r>
              <a:rPr lang="ru-RU" sz="2800" b="1" dirty="0" smtClean="0">
                <a:solidFill>
                  <a:srgbClr val="000000"/>
                </a:solidFill>
                <a:effectLst/>
              </a:rPr>
              <a:t>В этот день, как известно, начинается Новый год. </a:t>
            </a:r>
            <a:br>
              <a:rPr lang="ru-RU" sz="2800" b="1" dirty="0" smtClean="0">
                <a:solidFill>
                  <a:srgbClr val="000000"/>
                </a:solidFill>
                <a:effectLst/>
              </a:rPr>
            </a:br>
            <a:r>
              <a:rPr lang="ru-RU" sz="2800" b="1" dirty="0" smtClean="0">
                <a:solidFill>
                  <a:srgbClr val="000000"/>
                </a:solidFill>
                <a:effectLst/>
              </a:rPr>
              <a:t>Во все времена и у всех народов наступление Нового года считалось праздником, </a:t>
            </a:r>
            <a:br>
              <a:rPr lang="ru-RU" sz="2800" b="1" dirty="0" smtClean="0">
                <a:solidFill>
                  <a:srgbClr val="000000"/>
                </a:solidFill>
                <a:effectLst/>
              </a:rPr>
            </a:br>
            <a:r>
              <a:rPr lang="ru-RU" sz="2800" b="1" dirty="0" smtClean="0">
                <a:solidFill>
                  <a:srgbClr val="000000"/>
                </a:solidFill>
                <a:effectLst/>
              </a:rPr>
              <a:t>но не всегда этот день приходился на 1 января. </a:t>
            </a:r>
          </a:p>
        </p:txBody>
      </p:sp>
      <p:pic>
        <p:nvPicPr>
          <p:cNvPr id="7" name="Рисунок 6" descr="3aa07920c9c2984349b1bb3b7d99b58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99314"/>
            <a:ext cx="3500430" cy="2858686"/>
          </a:xfrm>
          <a:prstGeom prst="rect">
            <a:avLst/>
          </a:prstGeom>
        </p:spPr>
      </p:pic>
      <p:pic>
        <p:nvPicPr>
          <p:cNvPr id="9" name="Рисунок 8" descr="728573wvxavnd24g21457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214290"/>
            <a:ext cx="2381250" cy="256222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hristmasWallpaper-Medi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403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331913" y="-171450"/>
            <a:ext cx="6551612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b="0" dirty="0" smtClean="0">
                <a:solidFill>
                  <a:srgbClr val="C00000"/>
                </a:solidFill>
              </a:rPr>
              <a:t>Непал, Вьетнам</a:t>
            </a:r>
          </a:p>
        </p:txBody>
      </p:sp>
      <p:sp>
        <p:nvSpPr>
          <p:cNvPr id="102404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2916238" y="1196975"/>
            <a:ext cx="6227762" cy="54006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/>
              <a:t>    </a:t>
            </a:r>
            <a:r>
              <a:rPr lang="ru-RU" sz="2000" b="1" dirty="0" smtClean="0">
                <a:solidFill>
                  <a:srgbClr val="FFC000"/>
                </a:solidFill>
              </a:rPr>
              <a:t>Во Вьетнаме Новый год - это праздник дружбы. Встречают его вьетнамцы ночью, а с наступлением сумерек они разводят костры в парках, садах и на улицах. У костров собираются целыми семьями и на углях готовят особые лакомства из риса. В Новогоднюю ночь прощают все обиды и забывают все ссоры.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FFC000"/>
                </a:solidFill>
              </a:rPr>
              <a:t>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FFC000"/>
                </a:solidFill>
              </a:rPr>
              <a:t>     В Непале Новый год встречают с восходом солнца. Ночью, когда полная Луна, непальцы зажигают огромные костры и кидают в огонь ненужные вещи. </a:t>
            </a:r>
            <a:br>
              <a:rPr lang="ru-RU" sz="2000" b="1" dirty="0" smtClean="0">
                <a:solidFill>
                  <a:srgbClr val="FFC000"/>
                </a:solidFill>
              </a:rPr>
            </a:br>
            <a:r>
              <a:rPr lang="ru-RU" sz="2000" b="1" dirty="0" smtClean="0">
                <a:solidFill>
                  <a:srgbClr val="FFC000"/>
                </a:solidFill>
              </a:rPr>
              <a:t>На следующий день начинается Праздник красок, и тогда вся страна превращается в огромную радугу. Люди разрисовывают себе лица, руки, грудь необычным узором, а потом танцуют и поют песни на улицах</a:t>
            </a:r>
            <a:r>
              <a:rPr lang="ru-RU" sz="2000" b="1" dirty="0" smtClean="0"/>
              <a:t>.</a:t>
            </a:r>
            <a:r>
              <a:rPr lang="ru-RU" sz="2000" dirty="0" smtClean="0"/>
              <a:t> </a:t>
            </a:r>
          </a:p>
        </p:txBody>
      </p:sp>
      <p:pic>
        <p:nvPicPr>
          <p:cNvPr id="26628" name="Picture 5" descr="fir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268413"/>
            <a:ext cx="247491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souvfo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4975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31913" y="0"/>
            <a:ext cx="680402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600" b="0" smtClean="0"/>
              <a:t>Бирма</a:t>
            </a:r>
          </a:p>
        </p:txBody>
      </p:sp>
      <p:sp>
        <p:nvSpPr>
          <p:cNvPr id="993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716463" y="1484313"/>
            <a:ext cx="4427537" cy="511333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</a:t>
            </a:r>
            <a:r>
              <a:rPr lang="ru-RU" sz="2800" b="1" dirty="0" smtClean="0"/>
              <a:t>Новый год в Бирме наступает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smtClean="0"/>
              <a:t>1 апреля.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smtClean="0"/>
              <a:t>Именно в это время здесь стоит знойная жара. Целую неделю люди с удовольствием поливают друг друга водой, идет новогодний праздник воды «</a:t>
            </a:r>
            <a:r>
              <a:rPr lang="ru-RU" sz="2800" b="1" dirty="0" err="1" smtClean="0"/>
              <a:t>тинджан</a:t>
            </a:r>
            <a:r>
              <a:rPr lang="ru-RU" sz="2800" b="1" dirty="0" smtClean="0"/>
              <a:t>».</a:t>
            </a:r>
            <a:br>
              <a:rPr lang="ru-RU" sz="2800" b="1" dirty="0" smtClean="0"/>
            </a:br>
            <a:endParaRPr lang="ru-RU" sz="2800" dirty="0" smtClean="0"/>
          </a:p>
        </p:txBody>
      </p:sp>
      <p:pic>
        <p:nvPicPr>
          <p:cNvPr id="25605" name="Picture 6" descr="reindeer_guffycre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16113"/>
            <a:ext cx="5141913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fond200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4975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84438" y="0"/>
            <a:ext cx="5410200" cy="11969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600" smtClean="0"/>
              <a:t>Израиль</a:t>
            </a:r>
          </a:p>
        </p:txBody>
      </p:sp>
      <p:sp>
        <p:nvSpPr>
          <p:cNvPr id="1013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0" y="1196975"/>
            <a:ext cx="4427538" cy="54006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</a:t>
            </a:r>
            <a:r>
              <a:rPr lang="ru-RU" sz="2400" b="1" dirty="0" smtClean="0"/>
              <a:t>Новый год здесь называют </a:t>
            </a:r>
            <a:r>
              <a:rPr lang="ru-RU" sz="2400" b="1" dirty="0" err="1" smtClean="0"/>
              <a:t>Рош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ха-Шан</a:t>
            </a:r>
            <a:r>
              <a:rPr lang="ru-RU" sz="2400" b="1" dirty="0" smtClean="0"/>
              <a:t> и празднуют его первые два дня месяца Сентября.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/>
              <a:t>     </a:t>
            </a:r>
            <a:r>
              <a:rPr lang="ru-RU" sz="2400" b="1" dirty="0" err="1" smtClean="0"/>
              <a:t>Рош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ха-Шана</a:t>
            </a:r>
            <a:r>
              <a:rPr lang="ru-RU" sz="2400" b="1" dirty="0" smtClean="0"/>
              <a:t> – годовщина сотворения мира и начало царствования Бога.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/>
              <a:t>В этот день вновь подтверждается принятие Бога, как владыки.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/>
              <a:t>Праздник Новый год - это день </a:t>
            </a:r>
            <a:r>
              <a:rPr lang="ru-RU" sz="2400" b="1" dirty="0" err="1" smtClean="0"/>
              <a:t>интесивных</a:t>
            </a:r>
            <a:r>
              <a:rPr lang="ru-RU" sz="2400" b="1" dirty="0" smtClean="0"/>
              <a:t> молитв и сдержанного веселья. </a:t>
            </a:r>
          </a:p>
        </p:txBody>
      </p:sp>
      <p:pic>
        <p:nvPicPr>
          <p:cNvPr id="27653" name="Picture 7" descr="191746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052513"/>
            <a:ext cx="3606800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431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3" y="0"/>
            <a:ext cx="9115457" cy="6858000"/>
          </a:xfrm>
          <a:prstGeom prst="rect">
            <a:avLst/>
          </a:prstGeom>
        </p:spPr>
      </p:pic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35150" y="-242888"/>
            <a:ext cx="5410200" cy="1431926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>
                <a:solidFill>
                  <a:schemeClr val="tx1"/>
                </a:solidFill>
              </a:rPr>
              <a:t>Эфиопия</a:t>
            </a:r>
          </a:p>
        </p:txBody>
      </p:sp>
      <p:sp>
        <p:nvSpPr>
          <p:cNvPr id="1044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786183" y="857232"/>
            <a:ext cx="5059368" cy="35719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11 сентября наступает Новый год в жаркой </a:t>
            </a:r>
            <a:r>
              <a:rPr lang="ru-RU" sz="2400" b="1" dirty="0" err="1" smtClean="0">
                <a:solidFill>
                  <a:schemeClr val="tx1">
                    <a:lumMod val="95000"/>
                  </a:schemeClr>
                </a:solidFill>
              </a:rPr>
              <a:t>Эфиопи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.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    Он совпадает с окончанием больших дождей и началом сбора урожая. В новогоднюю ночь устраиваются праздничные шествия, веселые игры и гулянья, самые смелые соревнуются в прыжках через огонь.</a:t>
            </a:r>
          </a:p>
        </p:txBody>
      </p:sp>
      <p:pic>
        <p:nvPicPr>
          <p:cNvPr id="28677" name="Picture 5" descr="13m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5876925"/>
            <a:ext cx="4800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0cc684ce6f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785794"/>
            <a:ext cx="3071834" cy="435176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31913" y="0"/>
            <a:ext cx="69119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600" smtClean="0"/>
              <a:t>Куба</a:t>
            </a:r>
          </a:p>
        </p:txBody>
      </p:sp>
      <p:sp>
        <p:nvSpPr>
          <p:cNvPr id="1034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00364" y="1214423"/>
            <a:ext cx="6143636" cy="514353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</a:t>
            </a:r>
            <a:r>
              <a:rPr lang="ru-RU" sz="2800" b="1" dirty="0" smtClean="0"/>
              <a:t>На Кубе детский новогодний праздник называется День Королей. Королей-волшебников, приносящих подарки детям, зовут </a:t>
            </a:r>
            <a:r>
              <a:rPr lang="ru-RU" sz="2800" b="1" dirty="0" err="1" smtClean="0"/>
              <a:t>Бальтасар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Гаспар</a:t>
            </a:r>
            <a:r>
              <a:rPr lang="ru-RU" sz="2800" b="1" dirty="0" smtClean="0"/>
              <a:t> и </a:t>
            </a:r>
            <a:r>
              <a:rPr lang="ru-RU" sz="2800" b="1" dirty="0" err="1" smtClean="0"/>
              <a:t>Мельчор</a:t>
            </a:r>
            <a:r>
              <a:rPr lang="ru-RU" sz="2800" b="1" dirty="0" smtClean="0"/>
              <a:t>.  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smtClean="0"/>
              <a:t>Накануне дети пишут им письма, в которых рассказывают о своих заветных желаниях. 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    </a:t>
            </a:r>
          </a:p>
        </p:txBody>
      </p:sp>
      <p:pic>
        <p:nvPicPr>
          <p:cNvPr id="29701" name="Picture 5" descr="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2447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uba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71744"/>
            <a:ext cx="3068622" cy="2133595"/>
          </a:xfrm>
          <a:prstGeom prst="rect">
            <a:avLst/>
          </a:prstGeom>
        </p:spPr>
      </p:pic>
      <p:pic>
        <p:nvPicPr>
          <p:cNvPr id="8" name="Рисунок 7" descr="1222428322_116804925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661305"/>
            <a:ext cx="2928926" cy="219669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bdaybearbk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260350"/>
            <a:ext cx="835342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000" smtClean="0"/>
              <a:t>Панама, Афганистан</a:t>
            </a:r>
          </a:p>
        </p:txBody>
      </p:sp>
      <p:sp>
        <p:nvSpPr>
          <p:cNvPr id="1054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1905000"/>
            <a:ext cx="8450262" cy="46926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smtClean="0"/>
              <a:t>    </a:t>
            </a:r>
            <a:r>
              <a:rPr lang="ru-RU" sz="2400" b="1" smtClean="0"/>
              <a:t>В Панаме в полночь, когда Новый год только начинается, звонят во все колокола, завывают сирены, гудят автомобили.   Сами панамцы же - и дети, и взрослые - в это время громко кричат и стучат всем, что попадется им под руки. И весь этот шум для того, чтобы "задобрить" год, который наступает.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smtClean="0"/>
              <a:t>   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smtClean="0"/>
              <a:t>    21 марта празднуют Новый год в Афганистане, называется этот праздник – Навруз. Это время начала сельскохозяйственных работ. Старейшина села проводит в поле первую борозду. В этот же день открываются веселые ярмарки, на которых выступают фокусники, канатоходцы, музыканты.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418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080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Имена Деда Мороза </a:t>
            </a:r>
          </a:p>
        </p:txBody>
      </p:sp>
      <p:sp>
        <p:nvSpPr>
          <p:cNvPr id="1064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85720" y="1214422"/>
            <a:ext cx="8594725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Финляндия –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Йоулупукки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Франция –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Пэр-Ноэль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Италия –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Баббо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Натале;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Швеция –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Йолотомтен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или Юль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Темтен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Дания – (два деда)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Юлеманден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и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Юлениссен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Норвегия –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Юлебукк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Голландия –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Синтерклаас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Австрия – святой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Сильвестр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США – Санта Клаус;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Словакия –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Ежишек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; </a:t>
            </a:r>
          </a:p>
        </p:txBody>
      </p:sp>
      <p:pic>
        <p:nvPicPr>
          <p:cNvPr id="31750" name="Picture 6" descr="D:\Презентации\Для школы и презентаций\00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8950" y="4714875"/>
            <a:ext cx="23050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54199553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7175" y="285728"/>
            <a:ext cx="1266825" cy="952500"/>
          </a:xfrm>
          <a:prstGeom prst="rect">
            <a:avLst/>
          </a:prstGeom>
        </p:spPr>
      </p:pic>
      <p:pic>
        <p:nvPicPr>
          <p:cNvPr id="10" name="Рисунок 9" descr="santa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1357298"/>
            <a:ext cx="1746253" cy="130969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ond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3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080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/>
              <a:t>Имена Деда Мороза </a:t>
            </a:r>
          </a:p>
        </p:txBody>
      </p:sp>
      <p:sp>
        <p:nvSpPr>
          <p:cNvPr id="107524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268413"/>
            <a:ext cx="8594725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/>
              <a:t>Чехия, Польша – </a:t>
            </a:r>
            <a:r>
              <a:rPr lang="ru-RU" sz="2400" b="1" dirty="0" err="1" smtClean="0"/>
              <a:t>Микулаш</a:t>
            </a:r>
            <a:r>
              <a:rPr lang="ru-RU" sz="2400" b="1" dirty="0" smtClean="0"/>
              <a:t>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/>
              <a:t>Кипр – святой Василий;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/>
              <a:t>Калмыкия – </a:t>
            </a:r>
            <a:r>
              <a:rPr lang="ru-RU" sz="2400" b="1" dirty="0" err="1" smtClean="0"/>
              <a:t>Зул</a:t>
            </a:r>
            <a:r>
              <a:rPr lang="ru-RU" sz="2400" b="1" dirty="0" smtClean="0"/>
              <a:t> (ездит верхом на </a:t>
            </a:r>
            <a:r>
              <a:rPr lang="ru-RU" sz="2400" b="1" dirty="0" err="1" smtClean="0"/>
              <a:t>осле</a:t>
            </a:r>
            <a:r>
              <a:rPr lang="ru-RU" sz="2400" b="1" dirty="0" smtClean="0"/>
              <a:t>);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/>
              <a:t>Монголия – </a:t>
            </a:r>
            <a:r>
              <a:rPr lang="ru-RU" sz="2400" b="1" dirty="0" err="1" smtClean="0"/>
              <a:t>Увлин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Увгун</a:t>
            </a:r>
            <a:r>
              <a:rPr lang="ru-RU" sz="2400" b="1" dirty="0" smtClean="0"/>
              <a:t>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/>
              <a:t>Камбоджа – где нет ни мороза, ни снега, ни зимы, провожает старый год  и встречает новый  - Дед Жар;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/>
              <a:t>Япония – </a:t>
            </a:r>
            <a:r>
              <a:rPr lang="ru-RU" sz="2400" b="1" dirty="0" err="1" smtClean="0"/>
              <a:t>Одзи-сан</a:t>
            </a:r>
            <a:r>
              <a:rPr lang="ru-RU" sz="2400" b="1" dirty="0" smtClean="0"/>
              <a:t>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/>
              <a:t>Румыния – </a:t>
            </a:r>
            <a:r>
              <a:rPr lang="ru-RU" sz="2400" b="1" dirty="0" err="1" smtClean="0"/>
              <a:t>Мош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Джарилэ</a:t>
            </a:r>
            <a:r>
              <a:rPr lang="ru-RU" sz="2400" b="1" dirty="0" smtClean="0"/>
              <a:t>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/>
              <a:t>Китай – </a:t>
            </a:r>
            <a:r>
              <a:rPr lang="ru-RU" sz="2400" b="1" dirty="0" err="1" smtClean="0"/>
              <a:t>Шань</a:t>
            </a:r>
            <a:r>
              <a:rPr lang="ru-RU" sz="2400" b="1" dirty="0" smtClean="0"/>
              <a:t> Дань </a:t>
            </a:r>
            <a:r>
              <a:rPr lang="ru-RU" sz="2400" b="1" dirty="0" err="1" smtClean="0"/>
              <a:t>Лаожен</a:t>
            </a:r>
            <a:r>
              <a:rPr lang="ru-RU" sz="2400" b="1" dirty="0" smtClean="0"/>
              <a:t>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/>
              <a:t>Узбекистан – </a:t>
            </a:r>
            <a:r>
              <a:rPr lang="ru-RU" sz="2400" b="1" dirty="0" err="1" smtClean="0"/>
              <a:t>Корбобо</a:t>
            </a:r>
            <a:r>
              <a:rPr lang="ru-RU" sz="2400" b="1" dirty="0" smtClean="0"/>
              <a:t> и </a:t>
            </a:r>
            <a:r>
              <a:rPr lang="ru-RU" sz="2400" b="1" dirty="0" err="1" smtClean="0"/>
              <a:t>Коргыз</a:t>
            </a:r>
            <a:r>
              <a:rPr lang="ru-RU" sz="2400" b="1" dirty="0" smtClean="0"/>
              <a:t> (снегурочка), «снежный дедушка» въезжает верхом на </a:t>
            </a:r>
            <a:r>
              <a:rPr lang="ru-RU" sz="2400" b="1" dirty="0" err="1" smtClean="0"/>
              <a:t>осле</a:t>
            </a:r>
            <a:r>
              <a:rPr lang="ru-RU" sz="2400" b="1" dirty="0" smtClean="0"/>
              <a:t> в сопровождении снегурочки бегущей  у стремян.</a:t>
            </a:r>
          </a:p>
        </p:txBody>
      </p:sp>
      <p:pic>
        <p:nvPicPr>
          <p:cNvPr id="6" name="Рисунок 5" descr="48827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928670"/>
            <a:ext cx="2495550" cy="2190750"/>
          </a:xfrm>
          <a:prstGeom prst="rect">
            <a:avLst/>
          </a:prstGeom>
        </p:spPr>
      </p:pic>
      <p:pic>
        <p:nvPicPr>
          <p:cNvPr id="7" name="Рисунок 6" descr="481aec10e59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834" y="3571876"/>
            <a:ext cx="1219200" cy="189071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Buh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6215074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1203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Пришли Святки: </a:t>
            </a:r>
            <a:br>
              <a:rPr lang="ru-RU" sz="6000" dirty="0" smtClean="0">
                <a:solidFill>
                  <a:srgbClr val="1203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000" dirty="0" smtClean="0">
                <a:solidFill>
                  <a:srgbClr val="1203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гаданья да колядки</a:t>
            </a:r>
            <a:endParaRPr lang="ru-RU" sz="6000" dirty="0">
              <a:solidFill>
                <a:srgbClr val="1203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2" descr="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1942"/>
            <a:ext cx="3162324" cy="2786058"/>
          </a:xfrm>
          <a:prstGeom prst="snip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0" y="0"/>
          <a:ext cx="9424988" cy="7143750"/>
        </p:xfrm>
        <a:graphic>
          <a:graphicData uri="http://schemas.openxmlformats.org/presentationml/2006/ole">
            <p:oleObj spid="_x0000_s1026" name="Рисунок" r:id="rId3" imgW="7791480" imgH="5905440" progId="">
              <p:embed/>
            </p:oleObj>
          </a:graphicData>
        </a:graphic>
      </p:graphicFrame>
      <p:sp>
        <p:nvSpPr>
          <p:cNvPr id="96262" name="Rectangle 6"/>
          <p:cNvSpPr>
            <a:spLocks noRot="1" noChangeArrowheads="1"/>
          </p:cNvSpPr>
          <p:nvPr/>
        </p:nvSpPr>
        <p:spPr bwMode="auto">
          <a:xfrm>
            <a:off x="1835150" y="5516563"/>
            <a:ext cx="5832475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857625"/>
            <a:ext cx="9144000" cy="3170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ru-RU" dirty="0">
              <a:solidFill>
                <a:srgbClr val="FF3300"/>
              </a:solidFill>
            </a:endParaRPr>
          </a:p>
          <a:p>
            <a:pPr>
              <a:defRPr/>
            </a:pPr>
            <a:endParaRPr lang="ru-RU" dirty="0">
              <a:solidFill>
                <a:srgbClr val="FF3300"/>
              </a:solidFill>
            </a:endParaRPr>
          </a:p>
          <a:p>
            <a:pPr>
              <a:defRPr/>
            </a:pPr>
            <a:endParaRPr lang="ru-RU" dirty="0">
              <a:solidFill>
                <a:srgbClr val="FF3300"/>
              </a:solidFill>
            </a:endParaRPr>
          </a:p>
          <a:p>
            <a:pPr>
              <a:defRPr/>
            </a:pPr>
            <a:endParaRPr lang="ru-RU" dirty="0">
              <a:solidFill>
                <a:srgbClr val="FF3300"/>
              </a:solidFill>
            </a:endParaRPr>
          </a:p>
          <a:p>
            <a:pPr>
              <a:defRPr/>
            </a:pPr>
            <a:endParaRPr lang="ru-RU" dirty="0">
              <a:solidFill>
                <a:srgbClr val="FF3300"/>
              </a:solidFill>
            </a:endParaRPr>
          </a:p>
          <a:p>
            <a:pPr>
              <a:defRPr/>
            </a:pPr>
            <a:endParaRPr lang="ru-RU" dirty="0">
              <a:solidFill>
                <a:srgbClr val="FF3300"/>
              </a:solidFill>
            </a:endParaRPr>
          </a:p>
          <a:p>
            <a:pPr>
              <a:defRPr/>
            </a:pPr>
            <a:endParaRPr lang="ru-RU" dirty="0">
              <a:solidFill>
                <a:srgbClr val="FF3300"/>
              </a:solidFill>
            </a:endParaRPr>
          </a:p>
          <a:p>
            <a:pPr>
              <a:defRPr/>
            </a:pPr>
            <a:endParaRPr lang="ru-RU" dirty="0">
              <a:solidFill>
                <a:srgbClr val="FF3300"/>
              </a:solidFill>
            </a:endParaRPr>
          </a:p>
          <a:p>
            <a:pPr>
              <a:defRPr/>
            </a:pPr>
            <a:r>
              <a:rPr lang="ru-RU" sz="2800" b="1" dirty="0">
                <a:solidFill>
                  <a:srgbClr val="FF9900"/>
                </a:solidFill>
              </a:rPr>
              <a:t>В Святочные вечера, собираясь в одной из изб, девушки гадали на суженого.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olosat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7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260350"/>
            <a:ext cx="8594725" cy="40322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smtClean="0"/>
              <a:t>     </a:t>
            </a:r>
            <a:r>
              <a:rPr lang="ru-RU" sz="2400" b="1" smtClean="0">
                <a:solidFill>
                  <a:srgbClr val="CC99FF"/>
                </a:solidFill>
              </a:rPr>
              <a:t>В Древнем Египте, например, Новый год праздновали в начале лета, во время разлива Нила. </a:t>
            </a:r>
            <a:br>
              <a:rPr lang="ru-RU" sz="2400" b="1" smtClean="0">
                <a:solidFill>
                  <a:srgbClr val="CC99FF"/>
                </a:solidFill>
              </a:rPr>
            </a:br>
            <a:r>
              <a:rPr lang="ru-RU" sz="2400" b="1" smtClean="0">
                <a:solidFill>
                  <a:srgbClr val="CC99FF"/>
                </a:solidFill>
              </a:rPr>
              <a:t>   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CC99FF"/>
                </a:solidFill>
              </a:rPr>
              <a:t>     В  Древней Греции начало года приходилось на самый длинный день в году - 22 июня. А летоисчисление греки вели от знаменитых Олимпийских игр, которые устраивались в честь легендарного Геракла.  Впервые календарь, в котором год начинался с 1 января, ввел римский император Юлий Цезарь. </a:t>
            </a:r>
            <a:br>
              <a:rPr lang="ru-RU" sz="2400" b="1" smtClean="0">
                <a:solidFill>
                  <a:srgbClr val="CC99FF"/>
                </a:solidFill>
              </a:rPr>
            </a:br>
            <a:r>
              <a:rPr lang="ru-RU" sz="2400" b="1" smtClean="0">
                <a:solidFill>
                  <a:srgbClr val="CC99FF"/>
                </a:solidFill>
              </a:rPr>
              <a:t> </a:t>
            </a:r>
          </a:p>
        </p:txBody>
      </p:sp>
      <p:pic>
        <p:nvPicPr>
          <p:cNvPr id="8196" name="Picture 4" descr="9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3933825"/>
            <a:ext cx="6789737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29686944_4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" y="0"/>
            <a:ext cx="914402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''Раз в крещенский вечерок…''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052" name="Содержимое 2"/>
          <p:cNvSpPr>
            <a:spLocks noGrp="1"/>
          </p:cNvSpPr>
          <p:nvPr>
            <p:ph idx="1"/>
          </p:nvPr>
        </p:nvSpPr>
        <p:spPr>
          <a:xfrm>
            <a:off x="2928938" y="1500188"/>
            <a:ext cx="4786312" cy="46672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Раз в крещенский вечерок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Девушки гадали: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За ворота башмачок,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Сняв с ноги, бросали,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Снег пололи, под окном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Слушали, кормили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Святым курицу зерном,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Ярый воск топили.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В воду с чистою водой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Клали перстень золотой,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Серьги изумрудны,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Расстилали белый плат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И над чашей пели в лад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Песенки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подблюдны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.</a:t>
            </a: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7313"/>
            <a:ext cx="285750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5929313" y="4357688"/>
          <a:ext cx="3214687" cy="2500312"/>
        </p:xfrm>
        <a:graphic>
          <a:graphicData uri="http://schemas.openxmlformats.org/presentationml/2006/ole">
            <p:oleObj spid="_x0000_s2050" name="Рисунок" r:id="rId5" imgW="7591320" imgH="5905440" progId="">
              <p:embed/>
            </p:oleObj>
          </a:graphicData>
        </a:graphic>
      </p:graphicFrame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0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rdvtoi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Прямоугольник 4"/>
          <p:cNvSpPr>
            <a:spLocks noChangeArrowheads="1"/>
          </p:cNvSpPr>
          <p:nvPr/>
        </p:nvSpPr>
        <p:spPr bwMode="auto">
          <a:xfrm>
            <a:off x="142875" y="0"/>
            <a:ext cx="4572000" cy="717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Особенно популярными были святочные гадания (с 7 по 19 января). Святки – особое время. Издавна на святках широко и открыто занимаются тем, что православие считает за грех, – гаданием. Гадание – опасная игра, всегда есть риск встретиться с какой-нибудь нечистью. Но на святках риск значительно меньше – "Христос родился, и вся нечистая сила хвост поджала, крутится без толку, повредить не может…" Во время святок различают "святые вечера"(7–13 января) – для веселых, смешных гаданий. И "страшные вечера" (14–19 января) для опасных рискованных гаданий. Самыми верными считаются гадания на Васильев вечер – канун 14 января, то есть на Старый Новый год.</a:t>
            </a:r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4714875" y="0"/>
          <a:ext cx="4429125" cy="5908675"/>
        </p:xfrm>
        <a:graphic>
          <a:graphicData uri="http://schemas.openxmlformats.org/presentationml/2006/ole">
            <p:oleObj spid="_x0000_s3074" name="Рисунок" r:id="rId4" imgW="4419720" imgH="5896080" progId="">
              <p:embed/>
            </p:oleObj>
          </a:graphicData>
        </a:graphic>
      </p:graphicFrame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rdvtoi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5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68313" y="333375"/>
            <a:ext cx="8385175" cy="10969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dirty="0" smtClean="0"/>
              <a:t>Счастливого Нового года!</a:t>
            </a:r>
          </a:p>
        </p:txBody>
      </p:sp>
      <p:sp>
        <p:nvSpPr>
          <p:cNvPr id="110596" name="Rectangle 4"/>
          <p:cNvSpPr>
            <a:spLocks noRot="1" noChangeArrowheads="1"/>
          </p:cNvSpPr>
          <p:nvPr/>
        </p:nvSpPr>
        <p:spPr bwMode="auto">
          <a:xfrm>
            <a:off x="1835150" y="5516563"/>
            <a:ext cx="5832475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4821" name="Picture 8" descr="accuei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628775"/>
            <a:ext cx="7921625" cy="567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y22-300x2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44475"/>
            <a:ext cx="8358245" cy="1327137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</a:t>
            </a:r>
            <a:r>
              <a:rPr lang="ru-RU" sz="5400" smtClean="0">
                <a:latin typeface="Monotype Corsiva" pitchFamily="66" charset="0"/>
              </a:rPr>
              <a:t>СПАСИБО </a:t>
            </a:r>
            <a:r>
              <a:rPr lang="ru-RU" sz="5400" dirty="0" smtClean="0">
                <a:latin typeface="Monotype Corsiva" pitchFamily="66" charset="0"/>
              </a:rPr>
              <a:t>ЗА ВНИМАНИЕ!</a:t>
            </a:r>
            <a:br>
              <a:rPr lang="ru-RU" sz="5400" dirty="0" smtClean="0">
                <a:latin typeface="Monotype Corsiva" pitchFamily="66" charset="0"/>
              </a:rPr>
            </a:br>
            <a:endParaRPr lang="ru-RU" sz="5400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3929067"/>
            <a:ext cx="47149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Выполнила: </a:t>
            </a:r>
            <a:r>
              <a:rPr lang="ru-RU" dirty="0" smtClean="0"/>
              <a:t>Синяк Анастасия Петровна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polosat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7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260350"/>
            <a:ext cx="8713788" cy="47529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CC99FF"/>
                </a:solidFill>
              </a:rPr>
              <a:t>     </a:t>
            </a:r>
            <a:r>
              <a:rPr lang="ru-RU" b="1" smtClean="0">
                <a:solidFill>
                  <a:srgbClr val="CC99FF"/>
                </a:solidFill>
              </a:rPr>
              <a:t>В среднии века в Англии Новый год встречали с приходом весны - 1 марта. </a:t>
            </a:r>
            <a:br>
              <a:rPr lang="ru-RU" b="1" smtClean="0">
                <a:solidFill>
                  <a:srgbClr val="CC99FF"/>
                </a:solidFill>
              </a:rPr>
            </a:br>
            <a:endParaRPr lang="ru-RU" b="1" smtClean="0">
              <a:solidFill>
                <a:srgbClr val="CC99FF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smtClean="0">
                <a:solidFill>
                  <a:srgbClr val="CC99FF"/>
                </a:solidFill>
              </a:rPr>
              <a:t>    Во Франции, во времена Великой Французской революции, Новый год праздновали 22 сентября - в день образования Республики. </a:t>
            </a:r>
            <a:br>
              <a:rPr lang="ru-RU" b="1" smtClean="0">
                <a:solidFill>
                  <a:srgbClr val="CC99FF"/>
                </a:solidFill>
              </a:rPr>
            </a:br>
            <a:r>
              <a:rPr lang="ru-RU" b="1" smtClean="0">
                <a:solidFill>
                  <a:srgbClr val="CC99FF"/>
                </a:solidFill>
              </a:rPr>
              <a:t>   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smtClean="0">
                <a:solidFill>
                  <a:srgbClr val="CC99FF"/>
                </a:solidFill>
              </a:rPr>
              <a:t>     </a:t>
            </a:r>
          </a:p>
        </p:txBody>
      </p:sp>
      <p:pic>
        <p:nvPicPr>
          <p:cNvPr id="9220" name="Picture 5" descr="9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076700"/>
            <a:ext cx="729456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olosat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7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30213" y="0"/>
            <a:ext cx="8713787" cy="47529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CC99FF"/>
                </a:solidFill>
              </a:rPr>
              <a:t>   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CC99FF"/>
                </a:solidFill>
              </a:rPr>
              <a:t>    </a:t>
            </a:r>
            <a:r>
              <a:rPr lang="ru-RU" sz="2400" b="1" dirty="0" smtClean="0">
                <a:solidFill>
                  <a:srgbClr val="CC99FF"/>
                </a:solidFill>
              </a:rPr>
              <a:t>В России в новогоднюю ночь по домам ходили ряженые дети и взрослые. Одетые в маски и шкуры животных, они пели, танцевали, посыпали пол зерном, желая хозяевам богатого урожая.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CC99FF"/>
                </a:solidFill>
              </a:rPr>
              <a:t>    Праздновали Новый год в начале осени - 1 сентября. </a:t>
            </a:r>
            <a:br>
              <a:rPr lang="ru-RU" sz="2400" b="1" dirty="0" smtClean="0">
                <a:solidFill>
                  <a:srgbClr val="CC99FF"/>
                </a:solidFill>
              </a:rPr>
            </a:br>
            <a:r>
              <a:rPr lang="ru-RU" sz="2400" b="1" dirty="0" smtClean="0">
                <a:solidFill>
                  <a:srgbClr val="CC99FF"/>
                </a:solidFill>
              </a:rPr>
              <a:t>В 1700 году Петр Первый перенес празднование Нового года на 1 января, как это было принято во всех европейских</a:t>
            </a:r>
            <a:r>
              <a:rPr lang="ru-RU" sz="2800" b="1" dirty="0" smtClean="0">
                <a:solidFill>
                  <a:srgbClr val="CC99FF"/>
                </a:solidFill>
              </a:rPr>
              <a:t> </a:t>
            </a:r>
            <a:r>
              <a:rPr lang="ru-RU" sz="2400" b="1" dirty="0" smtClean="0">
                <a:solidFill>
                  <a:srgbClr val="CC99FF"/>
                </a:solidFill>
              </a:rPr>
              <a:t>странах. </a:t>
            </a:r>
          </a:p>
        </p:txBody>
      </p:sp>
      <p:pic>
        <p:nvPicPr>
          <p:cNvPr id="10245" name="Picture 6" descr="D:\Презентации\Для школы и презентаций\b5f1a3219c47b638606c619b0e6d9bb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0"/>
            <a:ext cx="97313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ag00392_0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3929066"/>
            <a:ext cx="5929354" cy="271464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1dc27_34fd462e_X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562" y="1"/>
            <a:ext cx="9185562" cy="6827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39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55650" y="620713"/>
            <a:ext cx="7772400" cy="17367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И в наши дни празднуют Новый год по-разному.</a:t>
            </a:r>
          </a:p>
        </p:txBody>
      </p:sp>
      <p:pic>
        <p:nvPicPr>
          <p:cNvPr id="6" name="Рисунок 5" descr="3eb95bced04f0a8fe9236cac46dfcea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912132"/>
            <a:ext cx="2143140" cy="2736331"/>
          </a:xfrm>
          <a:prstGeom prst="rect">
            <a:avLst/>
          </a:prstGeom>
        </p:spPr>
      </p:pic>
      <p:pic>
        <p:nvPicPr>
          <p:cNvPr id="7" name="Рисунок 6" descr="i.jpe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142852"/>
            <a:ext cx="1701800" cy="12573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fonru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-242888"/>
            <a:ext cx="9139237" cy="73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24300" y="0"/>
            <a:ext cx="4929188" cy="12239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600" dirty="0" smtClean="0">
                <a:solidFill>
                  <a:srgbClr val="990000"/>
                </a:solidFill>
              </a:rPr>
              <a:t>Швеция</a:t>
            </a:r>
          </a:p>
        </p:txBody>
      </p:sp>
      <p:sp>
        <p:nvSpPr>
          <p:cNvPr id="819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2852738"/>
            <a:ext cx="3816350" cy="40052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smtClean="0"/>
              <a:t>       </a:t>
            </a:r>
            <a:r>
              <a:rPr lang="ru-RU" sz="2000" b="1" smtClean="0">
                <a:solidFill>
                  <a:srgbClr val="990000"/>
                </a:solidFill>
              </a:rPr>
              <a:t>Санкта Люсия,</a:t>
            </a:r>
            <a:br>
              <a:rPr lang="ru-RU" sz="2000" b="1" smtClean="0">
                <a:solidFill>
                  <a:srgbClr val="990000"/>
                </a:solidFill>
              </a:rPr>
            </a:br>
            <a:r>
              <a:rPr lang="ru-RU" sz="2000" b="1" smtClean="0">
                <a:solidFill>
                  <a:srgbClr val="990000"/>
                </a:solidFill>
              </a:rPr>
              <a:t>В чудном мерцаньи,</a:t>
            </a:r>
            <a:br>
              <a:rPr lang="ru-RU" sz="2000" b="1" smtClean="0">
                <a:solidFill>
                  <a:srgbClr val="990000"/>
                </a:solidFill>
              </a:rPr>
            </a:br>
            <a:r>
              <a:rPr lang="ru-RU" sz="2000" b="1" smtClean="0">
                <a:solidFill>
                  <a:srgbClr val="990000"/>
                </a:solidFill>
              </a:rPr>
              <a:t>В зимнюю ночь дари</a:t>
            </a:r>
            <a:br>
              <a:rPr lang="ru-RU" sz="2000" b="1" smtClean="0">
                <a:solidFill>
                  <a:srgbClr val="990000"/>
                </a:solidFill>
              </a:rPr>
            </a:br>
            <a:r>
              <a:rPr lang="ru-RU" sz="2000" b="1" smtClean="0">
                <a:solidFill>
                  <a:srgbClr val="990000"/>
                </a:solidFill>
              </a:rPr>
              <a:t>Света сиянье!</a:t>
            </a:r>
            <a:br>
              <a:rPr lang="ru-RU" sz="2000" b="1" smtClean="0">
                <a:solidFill>
                  <a:srgbClr val="990000"/>
                </a:solidFill>
              </a:rPr>
            </a:br>
            <a:r>
              <a:rPr lang="ru-RU" sz="2000" b="1" smtClean="0">
                <a:solidFill>
                  <a:srgbClr val="990000"/>
                </a:solidFill>
              </a:rPr>
              <a:t>Нас унося в мечтах,</a:t>
            </a:r>
            <a:br>
              <a:rPr lang="ru-RU" sz="2000" b="1" smtClean="0">
                <a:solidFill>
                  <a:srgbClr val="990000"/>
                </a:solidFill>
              </a:rPr>
            </a:br>
            <a:r>
              <a:rPr lang="ru-RU" sz="2000" b="1" smtClean="0">
                <a:solidFill>
                  <a:srgbClr val="990000"/>
                </a:solidFill>
              </a:rPr>
              <a:t>Словно на крыльях,</a:t>
            </a:r>
            <a:br>
              <a:rPr lang="ru-RU" sz="2000" b="1" smtClean="0">
                <a:solidFill>
                  <a:srgbClr val="990000"/>
                </a:solidFill>
              </a:rPr>
            </a:br>
            <a:r>
              <a:rPr lang="ru-RU" sz="2000" b="1" smtClean="0">
                <a:solidFill>
                  <a:srgbClr val="990000"/>
                </a:solidFill>
              </a:rPr>
              <a:t>Вспыхнет твоя свеча,</a:t>
            </a:r>
            <a:br>
              <a:rPr lang="ru-RU" sz="2000" b="1" smtClean="0">
                <a:solidFill>
                  <a:srgbClr val="990000"/>
                </a:solidFill>
              </a:rPr>
            </a:br>
            <a:r>
              <a:rPr lang="ru-RU" sz="2000" b="1" smtClean="0">
                <a:solidFill>
                  <a:srgbClr val="990000"/>
                </a:solidFill>
              </a:rPr>
              <a:t>Санкта-Люсия.</a:t>
            </a:r>
            <a:br>
              <a:rPr lang="ru-RU" sz="2000" b="1" smtClean="0">
                <a:solidFill>
                  <a:srgbClr val="990000"/>
                </a:solidFill>
              </a:rPr>
            </a:br>
            <a:r>
              <a:rPr lang="ru-RU" sz="2000" b="1" smtClean="0">
                <a:solidFill>
                  <a:srgbClr val="990000"/>
                </a:solidFill>
              </a:rPr>
              <a:t>В белом ты к нам вошла,</a:t>
            </a:r>
            <a:br>
              <a:rPr lang="ru-RU" sz="2000" b="1" smtClean="0">
                <a:solidFill>
                  <a:srgbClr val="990000"/>
                </a:solidFill>
              </a:rPr>
            </a:br>
            <a:r>
              <a:rPr lang="ru-RU" sz="2000" b="1" smtClean="0">
                <a:solidFill>
                  <a:srgbClr val="990000"/>
                </a:solidFill>
              </a:rPr>
              <a:t>Дева святая,</a:t>
            </a:r>
            <a:br>
              <a:rPr lang="ru-RU" sz="2000" b="1" smtClean="0">
                <a:solidFill>
                  <a:srgbClr val="990000"/>
                </a:solidFill>
              </a:rPr>
            </a:br>
            <a:r>
              <a:rPr lang="ru-RU" sz="2000" b="1" smtClean="0">
                <a:solidFill>
                  <a:srgbClr val="990000"/>
                </a:solidFill>
              </a:rPr>
              <a:t>О Рождестве Христа</a:t>
            </a:r>
            <a:br>
              <a:rPr lang="ru-RU" sz="2000" b="1" smtClean="0">
                <a:solidFill>
                  <a:srgbClr val="990000"/>
                </a:solidFill>
              </a:rPr>
            </a:br>
            <a:r>
              <a:rPr lang="ru-RU" sz="2000" b="1" smtClean="0">
                <a:solidFill>
                  <a:srgbClr val="990000"/>
                </a:solidFill>
              </a:rPr>
              <a:t>Напоминая.</a:t>
            </a:r>
            <a:br>
              <a:rPr lang="ru-RU" sz="2000" b="1" smtClean="0">
                <a:solidFill>
                  <a:srgbClr val="990000"/>
                </a:solidFill>
              </a:rPr>
            </a:br>
            <a:r>
              <a:rPr lang="ru-RU" sz="2000" b="1" smtClean="0">
                <a:solidFill>
                  <a:srgbClr val="990000"/>
                </a:solidFill>
              </a:rPr>
              <a:t>Нас унося в мечтах,</a:t>
            </a:r>
            <a:br>
              <a:rPr lang="ru-RU" sz="2000" b="1" smtClean="0">
                <a:solidFill>
                  <a:srgbClr val="990000"/>
                </a:solidFill>
              </a:rPr>
            </a:br>
            <a:r>
              <a:rPr lang="ru-RU" sz="2000" b="1" smtClean="0">
                <a:solidFill>
                  <a:srgbClr val="990000"/>
                </a:solidFill>
              </a:rPr>
              <a:t>Словно на крыльях,</a:t>
            </a:r>
            <a:br>
              <a:rPr lang="ru-RU" sz="2000" b="1" smtClean="0">
                <a:solidFill>
                  <a:srgbClr val="990000"/>
                </a:solidFill>
              </a:rPr>
            </a:br>
            <a:r>
              <a:rPr lang="ru-RU" sz="2000" b="1" smtClean="0">
                <a:solidFill>
                  <a:srgbClr val="990000"/>
                </a:solidFill>
              </a:rPr>
              <a:t>Вспыхнет твоя свеча,</a:t>
            </a:r>
            <a:br>
              <a:rPr lang="ru-RU" sz="2000" b="1" smtClean="0">
                <a:solidFill>
                  <a:srgbClr val="990000"/>
                </a:solidFill>
              </a:rPr>
            </a:br>
            <a:r>
              <a:rPr lang="ru-RU" sz="2000" b="1" smtClean="0">
                <a:solidFill>
                  <a:srgbClr val="990000"/>
                </a:solidFill>
              </a:rPr>
              <a:t>Санкта-Люсия.</a:t>
            </a:r>
            <a:r>
              <a:rPr lang="ru-RU" sz="2000" smtClean="0">
                <a:solidFill>
                  <a:srgbClr val="990000"/>
                </a:solidFill>
              </a:rPr>
              <a:t> </a:t>
            </a:r>
          </a:p>
        </p:txBody>
      </p:sp>
      <p:pic>
        <p:nvPicPr>
          <p:cNvPr id="12293" name="Picture 5" descr="Люч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88913"/>
            <a:ext cx="3240087" cy="2608262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2294" name="Picture 6" descr="Лючия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1125538"/>
            <a:ext cx="2749550" cy="4438650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81927" name="Rectangle 7"/>
          <p:cNvSpPr>
            <a:spLocks noRot="1" noChangeArrowheads="1"/>
          </p:cNvSpPr>
          <p:nvPr/>
        </p:nvSpPr>
        <p:spPr bwMode="auto">
          <a:xfrm>
            <a:off x="3708400" y="5634038"/>
            <a:ext cx="492918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Королева света </a:t>
            </a:r>
            <a:r>
              <a:rPr lang="ru-RU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Лючия</a:t>
            </a:r>
            <a:endParaRPr lang="ru-RU" sz="4400" b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starz-b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76375" y="0"/>
            <a:ext cx="6059488" cy="1196975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>
                <a:solidFill>
                  <a:srgbClr val="990000"/>
                </a:solidFill>
              </a:rPr>
              <a:t>Финляндия</a:t>
            </a:r>
          </a:p>
        </p:txBody>
      </p:sp>
      <p:pic>
        <p:nvPicPr>
          <p:cNvPr id="13316" name="Picture 5" descr="christmas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125538"/>
            <a:ext cx="5113338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361950" y="5137150"/>
            <a:ext cx="380841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800" b="1" i="1" dirty="0">
                <a:solidFill>
                  <a:srgbClr val="990000"/>
                </a:solidFill>
              </a:rPr>
              <a:t>Финский Дед Мороз </a:t>
            </a:r>
          </a:p>
          <a:p>
            <a:pPr algn="ctr"/>
            <a:r>
              <a:rPr lang="ru-RU" sz="2800" b="1" i="1" dirty="0">
                <a:solidFill>
                  <a:srgbClr val="990000"/>
                </a:solidFill>
              </a:rPr>
              <a:t>   </a:t>
            </a:r>
            <a:r>
              <a:rPr lang="ru-RU" sz="2800" b="1" i="1" dirty="0" err="1">
                <a:solidFill>
                  <a:srgbClr val="990000"/>
                </a:solidFill>
              </a:rPr>
              <a:t>Йоулупукки</a:t>
            </a:r>
            <a:endParaRPr lang="ru-RU" sz="2800" b="1" i="1" dirty="0">
              <a:solidFill>
                <a:srgbClr val="990000"/>
              </a:solidFill>
            </a:endParaRPr>
          </a:p>
          <a:p>
            <a:pPr algn="ctr" eaLnBrk="0" hangingPunct="0"/>
            <a:endParaRPr lang="ru-RU" sz="2800" b="1" i="1" u="sng" dirty="0">
              <a:solidFill>
                <a:srgbClr val="990000"/>
              </a:solidFill>
            </a:endParaRPr>
          </a:p>
        </p:txBody>
      </p:sp>
      <p:pic>
        <p:nvPicPr>
          <p:cNvPr id="13318" name="Picture 7" descr="christmas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3148013"/>
            <a:ext cx="3905250" cy="37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0" descr="souvbar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6237288"/>
            <a:ext cx="4105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i.jpe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285728"/>
            <a:ext cx="1701800" cy="125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1331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55875" y="-242888"/>
            <a:ext cx="5051425" cy="1431926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>
                <a:solidFill>
                  <a:srgbClr val="6699FF"/>
                </a:solidFill>
              </a:rPr>
              <a:t>Франция</a:t>
            </a:r>
          </a:p>
        </p:txBody>
      </p:sp>
      <p:sp>
        <p:nvSpPr>
          <p:cNvPr id="901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59113" y="2276475"/>
            <a:ext cx="5210175" cy="3960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CC99FF"/>
                </a:solidFill>
              </a:rPr>
              <a:t>    </a:t>
            </a:r>
            <a:r>
              <a:rPr lang="ru-RU" sz="2400" dirty="0" smtClean="0">
                <a:solidFill>
                  <a:srgbClr val="6699FF"/>
                </a:solidFill>
              </a:rPr>
              <a:t>Накануне Рождества вечером дети наряжают елку и ждут прихода </a:t>
            </a:r>
            <a:r>
              <a:rPr lang="ru-RU" sz="2400" b="1" dirty="0" smtClean="0">
                <a:solidFill>
                  <a:srgbClr val="0000CC"/>
                </a:solidFill>
              </a:rPr>
              <a:t>Пер </a:t>
            </a:r>
            <a:r>
              <a:rPr lang="ru-RU" sz="2400" b="1" dirty="0" err="1" smtClean="0">
                <a:solidFill>
                  <a:srgbClr val="0000CC"/>
                </a:solidFill>
              </a:rPr>
              <a:t>Ноэля</a:t>
            </a:r>
            <a:r>
              <a:rPr lang="ru-RU" sz="2400" dirty="0" smtClean="0">
                <a:solidFill>
                  <a:srgbClr val="6699FF"/>
                </a:solidFill>
              </a:rPr>
              <a:t> (на русский его имя переводится как Отец Рождества).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6699FF"/>
                </a:solidFill>
              </a:rPr>
              <a:t>    Новый год для французов — праздник, который справляют в компании друзей. Дарят друг другу обычно шоколад.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908050"/>
            <a:ext cx="23034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732</TotalTime>
  <Words>985</Words>
  <Application>Microsoft PowerPoint</Application>
  <PresentationFormat>Экран (4:3)</PresentationFormat>
  <Paragraphs>132</Paragraphs>
  <Slides>33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Glass Layers</vt:lpstr>
      <vt:lpstr>Рисунок</vt:lpstr>
      <vt:lpstr>Новогодние  обычаи и традиции</vt:lpstr>
      <vt:lpstr>Слайд 2</vt:lpstr>
      <vt:lpstr>Слайд 3</vt:lpstr>
      <vt:lpstr>Слайд 4</vt:lpstr>
      <vt:lpstr>Слайд 5</vt:lpstr>
      <vt:lpstr>И в наши дни празднуют Новый год по-разному.</vt:lpstr>
      <vt:lpstr>Швеция</vt:lpstr>
      <vt:lpstr>Финляндия</vt:lpstr>
      <vt:lpstr>Франция</vt:lpstr>
      <vt:lpstr>Чехия и Словакия</vt:lpstr>
      <vt:lpstr>Голландия</vt:lpstr>
      <vt:lpstr>Германия</vt:lpstr>
      <vt:lpstr>Венгрия</vt:lpstr>
      <vt:lpstr>Слайд 14</vt:lpstr>
      <vt:lpstr>         Англия</vt:lpstr>
      <vt:lpstr>Шотландия</vt:lpstr>
      <vt:lpstr>Ирландия</vt:lpstr>
      <vt:lpstr>Япония</vt:lpstr>
      <vt:lpstr>Китай, Индия</vt:lpstr>
      <vt:lpstr>Непал, Вьетнам</vt:lpstr>
      <vt:lpstr>Бирма</vt:lpstr>
      <vt:lpstr>Израиль</vt:lpstr>
      <vt:lpstr>Эфиопия</vt:lpstr>
      <vt:lpstr>Куба</vt:lpstr>
      <vt:lpstr>Панама, Афганистан</vt:lpstr>
      <vt:lpstr>Имена Деда Мороза </vt:lpstr>
      <vt:lpstr>Имена Деда Мороза </vt:lpstr>
      <vt:lpstr>Слайд 28</vt:lpstr>
      <vt:lpstr>Слайд 29</vt:lpstr>
      <vt:lpstr> ''Раз в крещенский вечерок…''  </vt:lpstr>
      <vt:lpstr>Слайд 31</vt:lpstr>
      <vt:lpstr>Счастливого Нового года!</vt:lpstr>
      <vt:lpstr>      СПАСИБО ЗА ВНИМАНИЕ! </vt:lpstr>
    </vt:vector>
  </TitlesOfParts>
  <Company>NhT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празднуют Новый год в разных странах</dc:title>
  <dc:creator>Татьяна</dc:creator>
  <cp:lastModifiedBy>Zyablik</cp:lastModifiedBy>
  <cp:revision>38</cp:revision>
  <cp:lastPrinted>1601-01-01T00:00:00Z</cp:lastPrinted>
  <dcterms:created xsi:type="dcterms:W3CDTF">2008-12-17T18:06:27Z</dcterms:created>
  <dcterms:modified xsi:type="dcterms:W3CDTF">2009-12-29T19:34:23Z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