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61" r:id="rId3"/>
    <p:sldId id="318" r:id="rId4"/>
    <p:sldId id="257" r:id="rId5"/>
    <p:sldId id="319" r:id="rId6"/>
    <p:sldId id="296" r:id="rId7"/>
    <p:sldId id="297" r:id="rId8"/>
    <p:sldId id="298" r:id="rId9"/>
    <p:sldId id="299" r:id="rId10"/>
    <p:sldId id="300" r:id="rId11"/>
    <p:sldId id="311" r:id="rId12"/>
    <p:sldId id="258" r:id="rId13"/>
    <p:sldId id="274" r:id="rId14"/>
    <p:sldId id="320" r:id="rId15"/>
    <p:sldId id="260" r:id="rId16"/>
    <p:sldId id="259" r:id="rId17"/>
    <p:sldId id="313" r:id="rId18"/>
    <p:sldId id="314" r:id="rId19"/>
    <p:sldId id="315" r:id="rId20"/>
    <p:sldId id="316" r:id="rId21"/>
    <p:sldId id="317" r:id="rId22"/>
    <p:sldId id="312" r:id="rId23"/>
    <p:sldId id="276" r:id="rId24"/>
    <p:sldId id="262" r:id="rId25"/>
    <p:sldId id="263" r:id="rId26"/>
    <p:sldId id="32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3300"/>
    <a:srgbClr val="009900"/>
    <a:srgbClr val="FFFFAD"/>
    <a:srgbClr val="00FF99"/>
    <a:srgbClr val="00CC00"/>
    <a:srgbClr val="FFCC00"/>
    <a:srgbClr val="336600"/>
    <a:srgbClr val="DFFF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3" autoAdjust="0"/>
    <p:restoredTop sz="94660" autoAdjust="0"/>
  </p:normalViewPr>
  <p:slideViewPr>
    <p:cSldViewPr>
      <p:cViewPr varScale="1">
        <p:scale>
          <a:sx n="63" d="100"/>
          <a:sy n="63" d="100"/>
        </p:scale>
        <p:origin x="-324" y="-102"/>
      </p:cViewPr>
      <p:guideLst>
        <p:guide orient="horz" pos="3504"/>
        <p:guide pos="12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1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5" Type="http://schemas.openxmlformats.org/officeDocument/2006/relationships/slide" Target="slides/slide13.xml"/><Relationship Id="rId10" Type="http://schemas.openxmlformats.org/officeDocument/2006/relationships/slide" Target="slides/slide25.xml"/><Relationship Id="rId4" Type="http://schemas.openxmlformats.org/officeDocument/2006/relationships/slide" Target="slides/slide12.xml"/><Relationship Id="rId9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F90F912-C9C4-4D3B-A908-2D64BBF9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5766-76E5-4832-B205-394329908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7318-5B68-4E07-A86E-D230953C4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4746-A747-4502-AF24-BD8D35479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34BB-1B8F-4D2C-B608-BDB92FBF2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019F-D5F2-4644-82CA-C1DFDFDAC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AE93-71D8-4179-8BEB-C69D26DA3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6844-2552-425B-8FD3-6B0D8BCE9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A367-C05B-455E-832C-7DD58D7F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7D82-9DFE-445A-88CF-51B2F177F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C938-2694-4C26-A02B-563B4160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60FB6-3B81-41B0-949F-32CA286FC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D771-0BE0-416C-90D6-E81A0A034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B00B1D-746A-482A-890E-84A2DC87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ocuments%20and%20Settings\&#1047;&#1071;&#1041;&#1051;&#1048;&#1050;\&#1052;&#1086;&#1080;%20&#1076;&#1086;&#1082;&#1091;&#1084;&#1077;&#1085;&#1090;&#1099;\10%20&#1089;&#1083;..wav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7;&#1071;&#1041;&#1051;&#1048;&#1050;\&#1052;&#1086;&#1080;%20&#1076;&#1086;&#1082;&#1091;&#1084;&#1077;&#1085;&#1090;&#1099;\gimn_respubliki_belarus_-_gimn.mp3" TargetMode="Externa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7;&#1071;&#1041;&#1051;&#1048;&#1050;\&#1052;&#1086;&#1080;%20&#1076;&#1086;&#1082;&#1091;&#1084;&#1077;&#1085;&#1090;&#1099;\3%20&#1089;&#1083;..wa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символика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1810"/>
            <a:ext cx="6400800" cy="1928826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Беларуси   </a:t>
            </a:r>
          </a:p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ru-RU" sz="1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defRPr/>
            </a:pPr>
            <a:r>
              <a:rPr lang="ru-RU" sz="1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48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Содержимое 3" descr="����� �����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content-pid-1d201-et-7d79e8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ile0693"/>
          <p:cNvPicPr>
            <a:picLocks noChangeAspect="1" noChangeArrowheads="1"/>
          </p:cNvPicPr>
          <p:nvPr/>
        </p:nvPicPr>
        <p:blipFill>
          <a:blip r:embed="rId4"/>
          <a:srcRect l="27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dirty="0" smtClean="0">
                <a:solidFill>
                  <a:srgbClr val="FFFF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Флаг Беларуси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28688" y="1905000"/>
            <a:ext cx="8026400" cy="3524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Verdana" pitchFamily="34" charset="0"/>
              </a:rPr>
              <a:t>       </a:t>
            </a:r>
            <a:r>
              <a:rPr lang="ru-RU" sz="2800" dirty="0" smtClean="0">
                <a:solidFill>
                  <a:schemeClr val="bg2"/>
                </a:solidFill>
              </a:rPr>
              <a:t>Государственный флаг РБ является символом государственного суверенитета Республики Беларусь, представляет собой прямоугольное полотнище, состоящее из двух горизонтально расположенных цветных полос: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   верхней</a:t>
            </a:r>
            <a:r>
              <a:rPr lang="ru-RU" sz="2800" dirty="0" smtClean="0"/>
              <a:t> -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цвета</a:t>
            </a:r>
            <a:r>
              <a:rPr lang="ru-RU" sz="2800" b="1" dirty="0" smtClean="0">
                <a:solidFill>
                  <a:schemeClr val="bg2"/>
                </a:solidFill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</a:rPr>
              <a:t>    </a:t>
            </a:r>
            <a:r>
              <a:rPr lang="ru-RU" sz="2800" dirty="0" smtClean="0">
                <a:solidFill>
                  <a:schemeClr val="bg2"/>
                </a:solidFill>
              </a:rPr>
              <a:t>и нижней -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2"/>
                </a:solidFill>
              </a:rPr>
              <a:t>зеленого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цвета.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       Около древка вертикально расположен белорусский национальный орнамент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2"/>
                </a:solidFill>
              </a:rPr>
              <a:t>красного</a:t>
            </a:r>
            <a:r>
              <a:rPr lang="ru-RU" sz="2800" b="1" dirty="0" smtClean="0">
                <a:solidFill>
                  <a:schemeClr val="folHlink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цвета</a:t>
            </a:r>
            <a:r>
              <a:rPr lang="ru-RU" sz="2800" b="1" dirty="0" smtClean="0"/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 на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белом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поле.</a:t>
            </a:r>
          </a:p>
        </p:txBody>
      </p:sp>
      <p:pic>
        <p:nvPicPr>
          <p:cNvPr id="6" name="10 сл.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14282" y="6500834"/>
            <a:ext cx="223838" cy="2238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4" y="357166"/>
            <a:ext cx="5072066" cy="378621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Страна моя, родная Беларусь,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Пусть над тобой всегда свободно реет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Наш флаг, в котором радостно слились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Цвета, которые нам всех милее: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hlink"/>
                </a:solidFill>
                <a:latin typeface="Arial" charset="0"/>
              </a:rPr>
              <a:t>Зеленый цвет</a:t>
            </a:r>
            <a:r>
              <a:rPr lang="ru-RU" sz="1800" b="1" dirty="0" smtClean="0">
                <a:latin typeface="Arial" charset="0"/>
              </a:rPr>
              <a:t> полей, лугов, лесов,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И 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красный цвет</a:t>
            </a:r>
            <a:r>
              <a:rPr lang="ru-RU" sz="1800" b="1" dirty="0" smtClean="0">
                <a:latin typeface="Arial" charset="0"/>
              </a:rPr>
              <a:t>- цвет жизни и надежды, 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И </a:t>
            </a:r>
            <a:r>
              <a:rPr lang="ru-RU" sz="1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белый цвет</a:t>
            </a:r>
            <a:r>
              <a:rPr lang="ru-RU" sz="1800" b="1" dirty="0" smtClean="0">
                <a:latin typeface="Arial" charset="0"/>
              </a:rPr>
              <a:t>, как символ всех веков,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Хранящих в сердце и любовь, и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latin typeface="Arial" charset="0"/>
              </a:rPr>
              <a:t>                                                       верность.</a:t>
            </a:r>
          </a:p>
        </p:txBody>
      </p:sp>
      <p:pic>
        <p:nvPicPr>
          <p:cNvPr id="11" name="Рисунок 10" descr="eurovision flag belaru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428868"/>
            <a:ext cx="3251200" cy="317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флаг РБ"/>
          <p:cNvPicPr>
            <a:picLocks noChangeAspect="1" noChangeArrowheads="1"/>
          </p:cNvPicPr>
          <p:nvPr/>
        </p:nvPicPr>
        <p:blipFill>
          <a:blip r:embed="rId2"/>
          <a:srcRect b="83594"/>
          <a:stretch>
            <a:fillRect/>
          </a:stretch>
        </p:blipFill>
        <p:spPr bwMode="auto">
          <a:xfrm>
            <a:off x="1357290" y="571480"/>
            <a:ext cx="685804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n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00240"/>
            <a:ext cx="6667500" cy="44481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government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238523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my_03.jpg"/>
          <p:cNvPicPr>
            <a:picLocks noChangeAspect="1"/>
          </p:cNvPicPr>
          <p:nvPr/>
        </p:nvPicPr>
        <p:blipFill>
          <a:blip r:embed="rId3" cstate="print"/>
          <a:srcRect l="45455"/>
          <a:stretch>
            <a:fillRect/>
          </a:stretch>
        </p:blipFill>
        <p:spPr>
          <a:xfrm>
            <a:off x="5572132" y="1785926"/>
            <a:ext cx="3351756" cy="2398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28572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hangingPunct="0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Таким образом, белорусский флаг рассказывает историю белорусского народа, зовет к свободе, процветанию и дружбе народов.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450850" eaLnBrk="0" hangingPunct="0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</a:rPr>
              <a:t>     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4" descr="000074_7339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857628"/>
            <a:ext cx="3495249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04800"/>
            <a:ext cx="8015287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Герб </a:t>
            </a:r>
            <a:r>
              <a:rPr lang="ru-RU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solidFill>
                  <a:schemeClr val="bg2"/>
                </a:solidFill>
                <a:cs typeface="Times New Roman" pitchFamily="18" charset="0"/>
              </a:rPr>
              <a:t>В 1995 году состоялся референдум по вопросу о национальной символике. После опубликования результатов,</a:t>
            </a:r>
            <a:r>
              <a:rPr lang="en-US" sz="16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  <a:cs typeface="Times New Roman" pitchFamily="18" charset="0"/>
              </a:rPr>
              <a:t>Президент  издал Указ</a:t>
            </a:r>
            <a:r>
              <a:rPr lang="en-US" sz="1600" b="1" dirty="0" smtClean="0">
                <a:solidFill>
                  <a:schemeClr val="bg2"/>
                </a:solidFill>
                <a:cs typeface="Times New Roman" pitchFamily="18" charset="0"/>
              </a:rPr>
              <a:t>                   </a:t>
            </a:r>
            <a:r>
              <a:rPr lang="ru-RU" sz="16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cs typeface="Times New Roman" pitchFamily="18" charset="0"/>
              </a:rPr>
              <a:t>                                                            </a:t>
            </a:r>
            <a:r>
              <a:rPr lang="ru-RU" sz="1600" b="1" dirty="0" smtClean="0">
                <a:solidFill>
                  <a:schemeClr val="bg2"/>
                </a:solidFill>
                <a:cs typeface="Times New Roman" pitchFamily="18" charset="0"/>
              </a:rPr>
              <a:t>"Об утверждении эталона Государственного герба Республики Беларусь </a:t>
            </a:r>
            <a:r>
              <a:rPr lang="en-US" sz="1600" b="1" dirty="0" smtClean="0">
                <a:solidFill>
                  <a:schemeClr val="bg2"/>
                </a:solidFill>
                <a:cs typeface="Times New Roman" pitchFamily="18" charset="0"/>
              </a:rPr>
              <a:t>               </a:t>
            </a:r>
            <a:r>
              <a:rPr lang="ru-RU" sz="1600" b="1" dirty="0" smtClean="0">
                <a:solidFill>
                  <a:schemeClr val="bg2"/>
                </a:solidFill>
                <a:cs typeface="Times New Roman" pitchFamily="18" charset="0"/>
              </a:rPr>
              <a:t>и Положения о Государственном гербе Республики Беларусь".</a:t>
            </a:r>
            <a:r>
              <a:rPr lang="ru-RU" sz="1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br>
              <a:rPr lang="ru-RU" sz="1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</a:br>
            <a:endParaRPr lang="ru-RU" sz="16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pic>
        <p:nvPicPr>
          <p:cNvPr id="26627" name="Picture 5" descr="D:\Презентации\картинки, шаблоны для презентаций\603px-Coat_of_arms_of_Belarus.svg.p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143125"/>
            <a:ext cx="3810000" cy="3784600"/>
          </a:xfrm>
          <a:noFill/>
        </p:spPr>
      </p:pic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4592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Государственный герб РБ, представляет</a:t>
            </a:r>
            <a:r>
              <a:rPr lang="be-BY" sz="2000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собой 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</a:rPr>
              <a:t>       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зеленый контур республики</a:t>
            </a:r>
            <a:r>
              <a:rPr lang="ru-RU" sz="2000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в</a:t>
            </a:r>
            <a:r>
              <a:rPr lang="ru-RU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золотых</a:t>
            </a:r>
            <a:r>
              <a:rPr lang="ru-RU" sz="2000" b="1" dirty="0" smtClean="0">
                <a:solidFill>
                  <a:srgbClr val="FFCC00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лучах солнца 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</a:rPr>
              <a:t>    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над земным шаром. 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</a:rPr>
              <a:t>     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Сверху контура 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</a:rPr>
              <a:t>       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находится пятиконечная</a:t>
            </a:r>
            <a:r>
              <a:rPr lang="ru-RU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Verdana" pitchFamily="34" charset="0"/>
              </a:rPr>
              <a:t>красная</a:t>
            </a:r>
            <a:r>
              <a:rPr lang="ru-RU" sz="2000" b="1" dirty="0" smtClean="0">
                <a:solidFill>
                  <a:schemeClr val="folHlink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звезда. 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</a:rPr>
              <a:t>              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Герб обрамляет венок из</a:t>
            </a:r>
            <a:r>
              <a:rPr lang="ru-RU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золотых</a:t>
            </a:r>
            <a:r>
              <a:rPr lang="ru-RU" sz="2000" b="1" dirty="0" smtClean="0">
                <a:solidFill>
                  <a:srgbClr val="FFCC00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колосьев, переплетенных справа цветками клевера,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</a:rPr>
              <a:t>          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 слева - льна. </a:t>
            </a:r>
            <a:r>
              <a:rPr lang="en-US" sz="2000" dirty="0" smtClean="0">
                <a:solidFill>
                  <a:schemeClr val="bg2"/>
                </a:solidFill>
                <a:latin typeface="Verdana" pitchFamily="34" charset="0"/>
              </a:rPr>
              <a:t>               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Колосья обвиты</a:t>
            </a:r>
            <a:r>
              <a:rPr lang="ru-RU" sz="200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Verdana" pitchFamily="34" charset="0"/>
              </a:rPr>
              <a:t>красно</a:t>
            </a:r>
            <a:r>
              <a:rPr lang="ru-RU" sz="2000" b="1" dirty="0" smtClean="0">
                <a:solidFill>
                  <a:srgbClr val="006600"/>
                </a:solidFill>
                <a:latin typeface="Verdana" pitchFamily="34" charset="0"/>
              </a:rPr>
              <a:t>-</a:t>
            </a:r>
            <a:r>
              <a:rPr lang="ru-RU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зеленой</a:t>
            </a:r>
            <a:r>
              <a:rPr lang="ru-RU" sz="2000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лентой, на которой</a:t>
            </a:r>
            <a:r>
              <a:rPr lang="ru-RU" sz="2000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золотом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2000" dirty="0" smtClean="0">
                <a:solidFill>
                  <a:schemeClr val="bg2"/>
                </a:solidFill>
                <a:latin typeface="Verdana" pitchFamily="34" charset="0"/>
              </a:rPr>
              <a:t>написано </a:t>
            </a:r>
            <a:r>
              <a:rPr lang="ru-RU" sz="2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«Республика Беларусь»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лип 4" descr="artlib_gallery-130395-b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14340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%D1%81%D0%BE%D0%BB%D0%BD%D1%86%D0%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00240"/>
            <a:ext cx="4110637" cy="452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ature_Fields_Sunny_day_on_the_field_01688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лип 4" descr="idh_russian_house_warming_03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429156" cy="354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0px-Straw_of_the_rice.08Oct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143248"/>
            <a:ext cx="4475341" cy="340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511300" y="1989138"/>
            <a:ext cx="71643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be-BY" sz="3600" b="1" dirty="0" smtClean="0">
                <a:solidFill>
                  <a:schemeClr val="accent2"/>
                </a:solidFill>
              </a:rPr>
              <a:t>Радзіма мая дарагая,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e-BY" sz="3600" b="1" dirty="0" smtClean="0">
                <a:solidFill>
                  <a:schemeClr val="accent2"/>
                </a:solidFill>
              </a:rPr>
              <a:t>Ты ў шчасці жаданым жыві: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e-BY" sz="3600" b="1" dirty="0" smtClean="0">
                <a:solidFill>
                  <a:schemeClr val="accent2"/>
                </a:solidFill>
              </a:rPr>
              <a:t>Я сэрцам табе прысягаю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e-BY" sz="3600" b="1" dirty="0" smtClean="0">
                <a:solidFill>
                  <a:schemeClr val="accent2"/>
                </a:solidFill>
              </a:rPr>
              <a:t>У шчырай сыноўняй любві.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be-BY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Алесь Бачыла</a:t>
            </a:r>
            <a:endParaRPr lang="ru-RU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7" name="Рисунок 2" descr="2009go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0"/>
            <a:ext cx="36433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Клип 4" descr="157728_fb15004a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лип 4" descr="heckfy_101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лип 4" descr="gerb_belarus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071810"/>
            <a:ext cx="364333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ger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071810"/>
            <a:ext cx="3429024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gerвb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57166"/>
            <a:ext cx="8215370" cy="12858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28688"/>
            <a:ext cx="7793038" cy="601662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День государственного герба     </a:t>
            </a:r>
            <a:br>
              <a:rPr lang="ru-RU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государственного флага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21" y="1857375"/>
            <a:ext cx="2571768" cy="2428881"/>
          </a:xfrm>
        </p:spPr>
        <p:txBody>
          <a:bodyPr>
            <a:normAutofit/>
          </a:bodyPr>
          <a:lstStyle/>
          <a:p>
            <a:pPr indent="0" eaLnBrk="1" hangingPunct="1">
              <a:lnSpc>
                <a:spcPts val="312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отмечается              ежегодно        во второе воскресенье         мая</a:t>
            </a:r>
          </a:p>
        </p:txBody>
      </p:sp>
      <p:pic>
        <p:nvPicPr>
          <p:cNvPr id="6" name="Рисунок 5" descr="gimn-r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785926"/>
            <a:ext cx="5357850" cy="45541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21001">
              <a:schemeClr val="bg1">
                <a:lumMod val="50000"/>
              </a:schemeClr>
            </a:gs>
            <a:gs pos="35001">
              <a:schemeClr val="bg1">
                <a:lumMod val="50000"/>
              </a:schemeClr>
            </a:gs>
            <a:gs pos="52000">
              <a:schemeClr val="bg1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88000">
              <a:schemeClr val="bg1">
                <a:lumMod val="7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42875"/>
            <a:ext cx="7793037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Гимн</a:t>
            </a:r>
          </a:p>
        </p:txBody>
      </p:sp>
      <p:pic>
        <p:nvPicPr>
          <p:cNvPr id="28675" name="Picture 14" descr="note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857375"/>
            <a:ext cx="3071812" cy="4071938"/>
          </a:xfrm>
          <a:noFill/>
          <a:ln w="28575">
            <a:solidFill>
              <a:srgbClr val="008000"/>
            </a:solidFill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5" y="2286000"/>
            <a:ext cx="4240213" cy="38465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М.Климковича, </a:t>
            </a:r>
            <a:r>
              <a:rPr lang="ru-RU" sz="2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У.Каризны</a:t>
            </a:r>
            <a:endParaRPr lang="ru-RU" sz="2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Н.Соколовского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Утвержден</a:t>
            </a: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Указом Президента</a:t>
            </a:r>
            <a:b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Беларусь</a:t>
            </a:r>
            <a:b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02.07.2002 № 350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исполнении гимна</a:t>
            </a:r>
            <a:r>
              <a:rPr lang="ru-RU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 встают,  так они проявляют уважение к своему государству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Гимн</a:t>
            </a:r>
            <a:r>
              <a:rPr lang="ru-RU" sz="4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(текст)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828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400" smtClean="0">
                <a:solidFill>
                  <a:schemeClr val="bg2"/>
                </a:solidFill>
              </a:rPr>
              <a:t>Мы,беларусы- мірныя людзі,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Сэрцам адданыя роднай зямлі,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Шчыра сябруем, сілы гартуем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Мы ў працавітай, вольнай сям'і.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solidFill>
                  <a:schemeClr val="bg2"/>
                </a:solidFill>
              </a:rPr>
              <a:t>Слаўся, зямлі нашай светлае імя,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Слаўся, народаў братэрскі саюз!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Наша любімая маці-Радзіма,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Вечна жыві і квітней, Беларусь!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solidFill>
                  <a:schemeClr val="bg2"/>
                </a:solidFill>
              </a:rPr>
              <a:t>Разам з братамі мужна вякамі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Мы баранілі родны парог,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У бітвах за волю, бітвах за долю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Свой здабывалі сцяг перамог</a:t>
            </a:r>
            <a:r>
              <a:rPr lang="ru-RU" sz="1400" smtClean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solidFill>
                  <a:schemeClr val="bg2"/>
                </a:solidFill>
              </a:rPr>
              <a:t>Слаўся, зямлі нашай светлае імя,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Слаўся, народаў братэрскі саюз!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Наша любімая маці-Радзіма,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Вечна жыві і квітней, Беларусь!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solidFill>
                  <a:schemeClr val="bg2"/>
                </a:solidFill>
              </a:rPr>
              <a:t>Дружба народаў - сіла народаў -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Наш запаветны, сонечны шлях.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Горда ж узвіся ў ясныя высі,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Сцяг пераможны - радасці сцяг!</a:t>
            </a:r>
          </a:p>
          <a:p>
            <a:pPr eaLnBrk="1" hangingPunct="1">
              <a:lnSpc>
                <a:spcPct val="90000"/>
              </a:lnSpc>
            </a:pPr>
            <a:r>
              <a:rPr lang="ru-RU" sz="1400" smtClean="0">
                <a:solidFill>
                  <a:schemeClr val="bg2"/>
                </a:solidFill>
              </a:rPr>
              <a:t>Слаўся, зямлі нашай светлае імя,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Слаўся, народаў братэрскі саюз!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Наша любімая маці-Радзіма,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1400" smtClean="0">
                <a:solidFill>
                  <a:schemeClr val="bg2"/>
                </a:solidFill>
              </a:rPr>
              <a:t>Вечна жыві і квітней, Беларусь!</a:t>
            </a:r>
            <a:br>
              <a:rPr lang="ru-RU" sz="1400" smtClean="0">
                <a:solidFill>
                  <a:schemeClr val="bg2"/>
                </a:solidFill>
              </a:rPr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29700" name="Picture 5" descr="not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90800"/>
            <a:ext cx="2820988" cy="32004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" name="gimn_respubliki_belarus_-_gim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hangingPunct="0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Герб и флаг считаются во всех странах мира высшим символом народа. Они олицетворяют для каждого гражданина Родину.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беларуский народ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714612" y="1961028"/>
            <a:ext cx="3786214" cy="4396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00125"/>
            <a:ext cx="5286375" cy="328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государства</a:t>
            </a:r>
          </a:p>
        </p:txBody>
      </p:sp>
      <p:pic>
        <p:nvPicPr>
          <p:cNvPr id="17411" name="Picture 8" descr="File069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286380" y="714356"/>
            <a:ext cx="3622961" cy="5143536"/>
          </a:xfrm>
          <a:prstGeom prst="rect">
            <a:avLst/>
          </a:prstGeom>
          <a:noFill/>
          <a:ln w="31750">
            <a:solidFill>
              <a:srgbClr val="8E0000"/>
            </a:solidFill>
            <a:miter lim="800000"/>
            <a:headEnd/>
            <a:tailEnd/>
          </a:ln>
        </p:spPr>
      </p:pic>
      <p:pic>
        <p:nvPicPr>
          <p:cNvPr id="5" name="3 сл.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510358"/>
            <a:ext cx="214314" cy="2143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my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14282" y="214290"/>
            <a:ext cx="435771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3" descr="26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55908"/>
            <a:ext cx="4214825" cy="377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l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357166"/>
            <a:ext cx="1319218" cy="129566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3" descr="rg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3" descr="966b44cb52ad952662c8d171f48c2cb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Содержимое 3" descr="lyubit-bereza-gori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29750" cy="69548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Содержимое 3" descr="3581996230_e1ceed8e1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5195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7"/>
</p:tagLst>
</file>

<file path=ppt/theme/theme1.xml><?xml version="1.0" encoding="utf-8"?>
<a:theme xmlns:a="http://schemas.openxmlformats.org/drawingml/2006/main" name="Смесь">
  <a:themeElements>
    <a:clrScheme name="">
      <a:dk1>
        <a:srgbClr val="333300"/>
      </a:dk1>
      <a:lt1>
        <a:srgbClr val="66FF99"/>
      </a:lt1>
      <a:dk2>
        <a:srgbClr val="333399"/>
      </a:dk2>
      <a:lt2>
        <a:srgbClr val="000000"/>
      </a:lt2>
      <a:accent1>
        <a:srgbClr val="00E4A8"/>
      </a:accent1>
      <a:accent2>
        <a:srgbClr val="FF0000"/>
      </a:accent2>
      <a:accent3>
        <a:srgbClr val="B8FFCA"/>
      </a:accent3>
      <a:accent4>
        <a:srgbClr val="2A2A00"/>
      </a:accent4>
      <a:accent5>
        <a:srgbClr val="AAEFD1"/>
      </a:accent5>
      <a:accent6>
        <a:srgbClr val="E70000"/>
      </a:accent6>
      <a:hlink>
        <a:srgbClr val="009900"/>
      </a:hlink>
      <a:folHlink>
        <a:srgbClr val="FFFFFF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259</Words>
  <Application>Microsoft PowerPoint</Application>
  <PresentationFormat>Экран (4:3)</PresentationFormat>
  <Paragraphs>44</Paragraphs>
  <Slides>26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Смесь</vt:lpstr>
      <vt:lpstr>Государственная символика</vt:lpstr>
      <vt:lpstr>Слайд 2</vt:lpstr>
      <vt:lpstr>Слайд 3</vt:lpstr>
      <vt:lpstr>Символы государства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Флаг Беларуси</vt:lpstr>
      <vt:lpstr>Слайд 13</vt:lpstr>
      <vt:lpstr>Слайд 14</vt:lpstr>
      <vt:lpstr>Слайд 15</vt:lpstr>
      <vt:lpstr>Герб  В 1995 году состоялся референдум по вопросу о национальной символике. После опубликования результатов, Президент  издал Указ                                                                                "Об утверждении эталона Государственного герба Республики Беларусь                и Положения о Государственном гербе Республики Беларусь".  </vt:lpstr>
      <vt:lpstr>Слайд 17</vt:lpstr>
      <vt:lpstr>Слайд 18</vt:lpstr>
      <vt:lpstr>Слайд 19</vt:lpstr>
      <vt:lpstr>Слайд 20</vt:lpstr>
      <vt:lpstr>Слайд 21</vt:lpstr>
      <vt:lpstr>Слайд 22</vt:lpstr>
      <vt:lpstr>День государственного герба      и государственного флага</vt:lpstr>
      <vt:lpstr>Гимн</vt:lpstr>
      <vt:lpstr>Гимн (текст)</vt:lpstr>
      <vt:lpstr>Слайд 26</vt:lpstr>
    </vt:vector>
  </TitlesOfParts>
  <Company>SCHOOL216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Беларуси</dc:title>
  <dc:creator>user</dc:creator>
  <cp:lastModifiedBy>SamLab.ws</cp:lastModifiedBy>
  <cp:revision>164</cp:revision>
  <cp:lastPrinted>1601-01-01T00:00:00Z</cp:lastPrinted>
  <dcterms:created xsi:type="dcterms:W3CDTF">2004-03-09T06:55:22Z</dcterms:created>
  <dcterms:modified xsi:type="dcterms:W3CDTF">2010-05-11T16:09:26Z</dcterms:modified>
</cp:coreProperties>
</file>