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9" r:id="rId3"/>
    <p:sldId id="262" r:id="rId4"/>
    <p:sldId id="275" r:id="rId5"/>
    <p:sldId id="276" r:id="rId6"/>
    <p:sldId id="291" r:id="rId7"/>
    <p:sldId id="265" r:id="rId8"/>
    <p:sldId id="268" r:id="rId9"/>
    <p:sldId id="267" r:id="rId10"/>
    <p:sldId id="292" r:id="rId11"/>
    <p:sldId id="293" r:id="rId12"/>
    <p:sldId id="290" r:id="rId13"/>
    <p:sldId id="269" r:id="rId14"/>
    <p:sldId id="271" r:id="rId15"/>
    <p:sldId id="296" r:id="rId16"/>
    <p:sldId id="277" r:id="rId17"/>
    <p:sldId id="297" r:id="rId18"/>
    <p:sldId id="302" r:id="rId19"/>
    <p:sldId id="303" r:id="rId20"/>
    <p:sldId id="304" r:id="rId21"/>
    <p:sldId id="280" r:id="rId22"/>
    <p:sldId id="281" r:id="rId23"/>
    <p:sldId id="298" r:id="rId24"/>
    <p:sldId id="299" r:id="rId25"/>
    <p:sldId id="300" r:id="rId26"/>
    <p:sldId id="301" r:id="rId27"/>
    <p:sldId id="283" r:id="rId28"/>
    <p:sldId id="295" r:id="rId29"/>
    <p:sldId id="25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4C2"/>
    <a:srgbClr val="FF3300"/>
    <a:srgbClr val="230DC9"/>
    <a:srgbClr val="FFFF9F"/>
    <a:srgbClr val="ECF208"/>
    <a:srgbClr val="9F92FC"/>
    <a:srgbClr val="7CD290"/>
    <a:srgbClr val="000000"/>
    <a:srgbClr val="D54A33"/>
    <a:srgbClr val="C3C3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93" autoAdjust="0"/>
  </p:normalViewPr>
  <p:slideViewPr>
    <p:cSldViewPr>
      <p:cViewPr>
        <p:scale>
          <a:sx n="64" d="100"/>
          <a:sy n="64" d="100"/>
        </p:scale>
        <p:origin x="-6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layout/>
    </c:title>
    <c:view3D>
      <c:perspective val="0"/>
    </c:view3D>
    <c:plotArea>
      <c:layout>
        <c:manualLayout>
          <c:layoutTarget val="inner"/>
          <c:xMode val="edge"/>
          <c:yMode val="edge"/>
          <c:x val="6.6526422395739013E-2"/>
          <c:y val="0"/>
          <c:w val="0.79674424723509463"/>
          <c:h val="0.965901032709252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explosion val="25"/>
          <c:dPt>
            <c:idx val="0"/>
            <c:spPr>
              <a:solidFill>
                <a:schemeClr val="accent2"/>
              </a:solidFill>
              <a:ln w="381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rgbClr val="FFFF00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264779398633949"/>
                  <c:y val="6.4343658535807547E-3"/>
                </c:manualLayout>
              </c:layout>
              <c:spPr/>
              <c:txPr>
                <a:bodyPr/>
                <a:lstStyle/>
                <a:p>
                  <a:pPr>
                    <a:defRPr sz="4000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0.17341407050774194"/>
                  <c:y val="1.3297890248107546E-2"/>
                </c:manualLayout>
              </c:layout>
              <c:spPr/>
              <c:txPr>
                <a:bodyPr/>
                <a:lstStyle/>
                <a:p>
                  <a:pPr>
                    <a:defRPr sz="4000">
                      <a:solidFill>
                        <a:srgbClr val="230DC9"/>
                      </a:solidFill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Percent val="1"/>
          </c:dLbls>
          <c:cat>
            <c:strRef>
              <c:f>Sheet1!$B$1:$D$1</c:f>
              <c:strCache>
                <c:ptCount val="3"/>
                <c:pt idx="0">
                  <c:v>худ.литер.</c:v>
                </c:pt>
                <c:pt idx="1">
                  <c:v>метод литер.</c:v>
                </c:pt>
                <c:pt idx="2">
                  <c:v>учебники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0.46200000000000002</c:v>
                </c:pt>
                <c:pt idx="1">
                  <c:v>7.0000000000000034E-2</c:v>
                </c:pt>
                <c:pt idx="2">
                  <c:v>0.47000000000000008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showPercent val="1"/>
          </c:dLbls>
          <c:cat>
            <c:strRef>
              <c:f>Sheet1!$B$1:$D$1</c:f>
              <c:strCache>
                <c:ptCount val="3"/>
                <c:pt idx="0">
                  <c:v>худ.литер.</c:v>
                </c:pt>
                <c:pt idx="1">
                  <c:v>метод литер.</c:v>
                </c:pt>
                <c:pt idx="2">
                  <c:v>учебники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showPercent val="1"/>
          </c:dLbls>
          <c:cat>
            <c:strRef>
              <c:f>Sheet1!$B$1:$D$1</c:f>
              <c:strCache>
                <c:ptCount val="3"/>
                <c:pt idx="0">
                  <c:v>худ.литер.</c:v>
                </c:pt>
                <c:pt idx="1">
                  <c:v>метод литер.</c:v>
                </c:pt>
                <c:pt idx="2">
                  <c:v>учебники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606504873395562"/>
          <c:y val="0.58338433503992659"/>
          <c:w val="0.22899359808777137"/>
          <c:h val="0.2514225843707625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2971800"/>
            <a:ext cx="48768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962400"/>
            <a:ext cx="4876800" cy="14478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20E2CF-1A5C-4163-B741-570CE81FC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294EC-E54A-4EBA-8146-B280E8018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188595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0"/>
            <a:ext cx="550545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0884D-CD6E-4616-B2EC-0828DFA8D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56215-68C5-41E3-8F7F-672566BE2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D9060-92FB-4D39-9108-A1E90BE47A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3505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066800"/>
            <a:ext cx="3505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B2EA8-990C-4BD3-B798-58308F720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9889B-EEC0-42E9-8D30-B007ADC1BC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7323D-B020-4200-A12F-E0A0C36A4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2AA56-BB75-418B-A862-3AEC06D82B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DDE06-B083-4782-8BFA-2D1BA99C84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D355B-423C-40E3-AD94-607C26DBE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66800"/>
            <a:ext cx="716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DF3246-5931-4EC1-B6AF-9BCBB43154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42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42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142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42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42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42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42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42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424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gif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gif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gif"/><Relationship Id="rId3" Type="http://schemas.openxmlformats.org/officeDocument/2006/relationships/image" Target="../media/image72.jpeg"/><Relationship Id="rId7" Type="http://schemas.openxmlformats.org/officeDocument/2006/relationships/image" Target="../media/image75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00166" y="0"/>
            <a:ext cx="7215238" cy="292893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БИБЛИОТЕКА 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ГУО  «ОБЩЕОБРАЗОВАТЕЛЬНАЯ ВЕЧЕРНЯЯ СРЕДНЯЯ ПОЛИТЕХНИЧЕСКАЯ ШКОЛА №19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г. БОРИСОВА»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x_57ded1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687" y="3357562"/>
            <a:ext cx="5246314" cy="3500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07157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фонд библиотечно-информационных </a:t>
            </a:r>
            <a:b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ресурсов- единиц хранения</a:t>
            </a:r>
            <a:r>
              <a:rPr lang="ru-RU" sz="3200" dirty="0" smtClean="0">
                <a:solidFill>
                  <a:srgbClr val="996600"/>
                </a:solidFill>
              </a:rPr>
              <a:t/>
            </a:r>
            <a:br>
              <a:rPr lang="ru-RU" sz="3200" dirty="0" smtClean="0">
                <a:solidFill>
                  <a:srgbClr val="996600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66800"/>
            <a:ext cx="7358114" cy="54102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230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Книжный фонд –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20164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230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Учебники –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10 956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230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фонд -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9 208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230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 учебно-методической –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3057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230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Справочной –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нетрадиционных носителей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 – изданий: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230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Электронные издания -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  <a:p>
            <a:pPr>
              <a:buNone/>
            </a:pPr>
            <a:endParaRPr lang="ru-RU" b="1" dirty="0" smtClean="0">
              <a:solidFill>
                <a:srgbClr val="9966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3dc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4786322"/>
            <a:ext cx="857256" cy="788676"/>
          </a:xfrm>
          <a:prstGeom prst="rect">
            <a:avLst/>
          </a:prstGeom>
        </p:spPr>
      </p:pic>
      <p:pic>
        <p:nvPicPr>
          <p:cNvPr id="5" name="Рисунок 4" descr="i08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357298"/>
            <a:ext cx="2085975" cy="9525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476272"/>
          </a:xfrm>
        </p:spPr>
        <p:txBody>
          <a:bodyPr/>
          <a:lstStyle/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Обеспеченность школьной библиотеки</a:t>
            </a:r>
            <a:b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9511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rgbClr val="A50021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42976" y="1000108"/>
          <a:ext cx="7358114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boy_girl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535137"/>
            <a:ext cx="2143140" cy="20567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72066" y="1500174"/>
            <a:ext cx="3357586" cy="421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1428736"/>
            <a:ext cx="3643338" cy="4357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928694"/>
          </a:xfrm>
        </p:spPr>
        <p:txBody>
          <a:bodyPr/>
          <a:lstStyle/>
          <a:p>
            <a:r>
              <a:rPr lang="ru-RU" cap="all" dirty="0" smtClean="0">
                <a:solidFill>
                  <a:srgbClr val="FFFF00"/>
                </a:solidFill>
              </a:rPr>
              <a:t>   Периодические издания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066800"/>
            <a:ext cx="7353328" cy="5410200"/>
          </a:xfrm>
        </p:spPr>
        <p:txBody>
          <a:bodyPr/>
          <a:lstStyle/>
          <a:p>
            <a:pPr>
              <a:buNone/>
            </a:pPr>
            <a:r>
              <a:rPr lang="ru-RU" sz="2000" b="1" cap="all" dirty="0" smtClean="0">
                <a:solidFill>
                  <a:srgbClr val="C00000"/>
                </a:solidFill>
                <a:latin typeface="Arial Black" pitchFamily="34" charset="0"/>
              </a:rPr>
              <a:t>Выписываемые периодические издания: </a:t>
            </a:r>
            <a:endParaRPr lang="ru-RU" sz="2000" b="1" cap="all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1800" b="1" cap="all" dirty="0" smtClean="0">
                <a:solidFill>
                  <a:schemeClr val="accent5">
                    <a:lumMod val="25000"/>
                  </a:schemeClr>
                </a:solidFill>
              </a:rPr>
              <a:t>      </a:t>
            </a:r>
            <a:r>
              <a:rPr lang="ru-RU" sz="2800" b="1" cap="all" dirty="0" smtClean="0">
                <a:solidFill>
                  <a:srgbClr val="230DC9"/>
                </a:solidFill>
                <a:latin typeface="+mj-lt"/>
              </a:rPr>
              <a:t>Газеты:                          ЖУРНАЛЫ:</a:t>
            </a:r>
            <a:endParaRPr lang="ru-RU" sz="1800" b="1" cap="all" dirty="0" smtClean="0">
              <a:solidFill>
                <a:srgbClr val="230DC9"/>
              </a:solidFill>
              <a:latin typeface="+mj-lt"/>
            </a:endParaRPr>
          </a:p>
          <a:p>
            <a:pPr>
              <a:buNone/>
            </a:pPr>
            <a:r>
              <a:rPr lang="ru-RU" sz="1800" b="1" cap="all" dirty="0" smtClean="0">
                <a:latin typeface="+mj-lt"/>
              </a:rPr>
              <a:t>Советская Беларусь                    кіраванне ў адукацыі</a:t>
            </a:r>
          </a:p>
          <a:p>
            <a:pPr>
              <a:buNone/>
            </a:pPr>
            <a:r>
              <a:rPr lang="be-BY" sz="1800" b="1" cap="all" dirty="0" smtClean="0">
                <a:latin typeface="+mj-lt"/>
              </a:rPr>
              <a:t>Адзінства                                            экономика беларуси</a:t>
            </a:r>
          </a:p>
          <a:p>
            <a:pPr>
              <a:buNone/>
            </a:pPr>
            <a:r>
              <a:rPr lang="be-BY" sz="1800" b="1" cap="all" dirty="0" smtClean="0">
                <a:latin typeface="+mj-lt"/>
              </a:rPr>
              <a:t>Настауніцкая газета                 кем быть?</a:t>
            </a:r>
          </a:p>
          <a:p>
            <a:pPr>
              <a:buNone/>
            </a:pPr>
            <a:r>
              <a:rPr lang="be-BY" sz="1800" b="1" cap="all" dirty="0" smtClean="0">
                <a:latin typeface="+mj-lt"/>
              </a:rPr>
              <a:t>Рэспубліка                                        образование минщины</a:t>
            </a:r>
          </a:p>
          <a:p>
            <a:pPr>
              <a:buNone/>
            </a:pPr>
            <a:r>
              <a:rPr lang="ru-RU" sz="1800" b="1" cap="all" dirty="0" smtClean="0">
                <a:latin typeface="+mj-lt"/>
              </a:rPr>
              <a:t>Во Славу Родины                          юны-тэхнік вынаходнік</a:t>
            </a:r>
          </a:p>
          <a:p>
            <a:pPr>
              <a:buNone/>
            </a:pPr>
            <a:r>
              <a:rPr lang="be-BY" sz="1800" b="1" cap="all" dirty="0" smtClean="0">
                <a:latin typeface="+mj-lt"/>
              </a:rPr>
              <a:t>Народная газета                           Роднае слова</a:t>
            </a:r>
          </a:p>
          <a:p>
            <a:pPr>
              <a:buNone/>
            </a:pPr>
            <a:r>
              <a:rPr lang="be-BY" sz="1800" b="1" cap="all" dirty="0" smtClean="0">
                <a:latin typeface="+mj-lt"/>
              </a:rPr>
              <a:t>Знамя </a:t>
            </a:r>
            <a:r>
              <a:rPr lang="ru-RU" sz="1800" b="1" cap="all" dirty="0" smtClean="0">
                <a:latin typeface="+mj-lt"/>
              </a:rPr>
              <a:t> Юности</a:t>
            </a:r>
          </a:p>
          <a:p>
            <a:pPr>
              <a:buNone/>
            </a:pPr>
            <a:r>
              <a:rPr lang="be-BY" sz="1800" b="1" cap="all" dirty="0" smtClean="0">
                <a:latin typeface="+mj-lt"/>
              </a:rPr>
              <a:t>ГОМАН БАРЫСАЎШЧЫНЫ</a:t>
            </a:r>
          </a:p>
          <a:p>
            <a:pPr>
              <a:buNone/>
            </a:pPr>
            <a:r>
              <a:rPr lang="ru-RU" sz="1800" b="1" cap="all" dirty="0" smtClean="0">
                <a:latin typeface="+mj-lt"/>
              </a:rPr>
              <a:t>ЮНЫЙ СПАСАТЕЛЬ</a:t>
            </a:r>
          </a:p>
          <a:p>
            <a:pPr>
              <a:buNone/>
            </a:pPr>
            <a:r>
              <a:rPr lang="be-BY" sz="1800" b="1" cap="all" dirty="0" smtClean="0">
                <a:latin typeface="+mj-lt"/>
              </a:rPr>
              <a:t>Звязда</a:t>
            </a:r>
          </a:p>
          <a:p>
            <a:pPr>
              <a:buNone/>
            </a:pPr>
            <a:r>
              <a:rPr lang="be-BY" sz="1800" b="1" cap="all" dirty="0" smtClean="0">
                <a:latin typeface="+mj-lt"/>
              </a:rPr>
              <a:t>Беларускі час</a:t>
            </a:r>
            <a:endParaRPr lang="ru-RU" sz="1800" b="1" cap="all" dirty="0" smtClean="0">
              <a:latin typeface="+mj-lt"/>
            </a:endParaRPr>
          </a:p>
          <a:p>
            <a:pPr>
              <a:buNone/>
            </a:pPr>
            <a:endParaRPr lang="be-BY" sz="2000" b="1" cap="all" dirty="0" smtClean="0">
              <a:latin typeface="+mj-lt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them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830938"/>
            <a:ext cx="1571636" cy="1865238"/>
          </a:xfrm>
          <a:prstGeom prst="rect">
            <a:avLst/>
          </a:prstGeom>
        </p:spPr>
      </p:pic>
      <p:pic>
        <p:nvPicPr>
          <p:cNvPr id="7" name="Рисунок 6" descr="animal_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0"/>
            <a:ext cx="1285884" cy="12858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57554" y="2500306"/>
            <a:ext cx="2857520" cy="228601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Основные направления внеклассной работы библиотеки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571612"/>
            <a:ext cx="2928958" cy="12858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книжная выставка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857884" y="1500174"/>
            <a:ext cx="2815468" cy="135732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литературная гостиная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57554" y="5286388"/>
            <a:ext cx="2928958" cy="12144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Устный журнал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5786" y="3929066"/>
            <a:ext cx="2786082" cy="135732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библиотечный урок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72198" y="3857628"/>
            <a:ext cx="2714644" cy="14287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радиогазета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4" idx="7"/>
          </p:cNvCxnSpPr>
          <p:nvPr/>
        </p:nvCxnSpPr>
        <p:spPr>
          <a:xfrm rot="5400000" flipH="1" flipV="1">
            <a:off x="5802730" y="2494177"/>
            <a:ext cx="334779" cy="347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1"/>
          </p:cNvCxnSpPr>
          <p:nvPr/>
        </p:nvCxnSpPr>
        <p:spPr>
          <a:xfrm rot="16200000" flipV="1">
            <a:off x="3470840" y="2529897"/>
            <a:ext cx="263341" cy="347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3286116" y="4071942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6000760" y="4214818"/>
            <a:ext cx="142876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4"/>
          </p:cNvCxnSpPr>
          <p:nvPr/>
        </p:nvCxnSpPr>
        <p:spPr>
          <a:xfrm rot="16200000" flipH="1">
            <a:off x="4537075" y="503556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image0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000108"/>
            <a:ext cx="1285879" cy="1285879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solidFill>
                  <a:srgbClr val="FFFF00"/>
                </a:solidFill>
              </a:rPr>
              <a:t>            Выставки</a:t>
            </a:r>
            <a:endParaRPr lang="ru-RU" cap="all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SCI3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4572032" cy="55530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DSCI3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785794"/>
            <a:ext cx="4857784" cy="5857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153786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43108" y="571480"/>
            <a:ext cx="942975" cy="1038225"/>
          </a:xfrm>
          <a:prstGeom prst="rect">
            <a:avLst/>
          </a:prstGeom>
        </p:spPr>
      </p:pic>
      <p:pic>
        <p:nvPicPr>
          <p:cNvPr id="5" name="Рисунок 4" descr="29153786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571480"/>
            <a:ext cx="942975" cy="1038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072338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ВЫСТАВКИ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SAM_0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214422"/>
            <a:ext cx="3964808" cy="5286411"/>
          </a:xfrm>
          <a:prstGeom prst="rect">
            <a:avLst/>
          </a:prstGeom>
          <a:ln>
            <a:solidFill>
              <a:srgbClr val="FFFF9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solidFill>
                  <a:srgbClr val="FFFF00"/>
                </a:solidFill>
              </a:rPr>
              <a:t>             Выставки</a:t>
            </a:r>
            <a:endParaRPr lang="ru-RU" dirty="0"/>
          </a:p>
        </p:txBody>
      </p:sp>
      <p:pic>
        <p:nvPicPr>
          <p:cNvPr id="4" name="Содержимое 3" descr="DSCI3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142984"/>
            <a:ext cx="6643734" cy="4953641"/>
          </a:xfrm>
        </p:spPr>
      </p:pic>
      <p:pic>
        <p:nvPicPr>
          <p:cNvPr id="5" name="Рисунок 4" descr="screensavers_006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-214338"/>
            <a:ext cx="1285884" cy="171451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24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ВЫСТАВКИ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SAM_0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9282"/>
          <a:stretch>
            <a:fillRect/>
          </a:stretch>
        </p:blipFill>
        <p:spPr>
          <a:xfrm>
            <a:off x="1357290" y="1357298"/>
            <a:ext cx="6715172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0"/>
            <a:ext cx="3929090" cy="762000"/>
          </a:xfrm>
        </p:spPr>
        <p:txBody>
          <a:bodyPr/>
          <a:lstStyle/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ВЫСТАВКИ</a:t>
            </a:r>
            <a:endParaRPr lang="ru-RU" sz="4400" dirty="0"/>
          </a:p>
        </p:txBody>
      </p:sp>
      <p:pic>
        <p:nvPicPr>
          <p:cNvPr id="2050" name="Picture 2" descr="C:\Documents and Settings\Administrator\Desktop\9 января\SAM_1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3"/>
            <a:ext cx="6953300" cy="5214975"/>
          </a:xfrm>
          <a:prstGeom prst="rect">
            <a:avLst/>
          </a:prstGeom>
          <a:noFill/>
        </p:spPr>
      </p:pic>
      <p:pic>
        <p:nvPicPr>
          <p:cNvPr id="5" name="Рисунок 4" descr="C:\Documents and Settings\ЗЯБЛИК\Мои документы\kraz_fire_s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2"/>
            <a:ext cx="278605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59223E-6 L 0.58402 0.0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0"/>
            <a:ext cx="3571900" cy="762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ВЫСТАВКИ</a:t>
            </a:r>
            <a:endParaRPr lang="ru-RU" dirty="0"/>
          </a:p>
        </p:txBody>
      </p:sp>
      <p:pic>
        <p:nvPicPr>
          <p:cNvPr id="2050" name="Picture 2" descr="C:\Documents and Settings\Administrator\Desktop\9 января\SAM_0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5282757" cy="70436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всегда на месте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Детектив и пресса,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романы тоже хороши.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любой подыщет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То, что в жизни ищет: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Пищу для ума и для души.</a:t>
            </a:r>
          </a:p>
          <a:p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_12d0e_46e6f00_XL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201" y="2786949"/>
            <a:ext cx="4776799" cy="40710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лакат Правіла бел правапіс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2086" y="0"/>
            <a:ext cx="9286906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I0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143380"/>
            <a:ext cx="3143241" cy="2357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762000"/>
          </a:xfrm>
        </p:spPr>
        <p:txBody>
          <a:bodyPr/>
          <a:lstStyle/>
          <a:p>
            <a:r>
              <a:rPr lang="ru-RU" cap="all" dirty="0" smtClean="0">
                <a:solidFill>
                  <a:srgbClr val="FFFF00"/>
                </a:solidFill>
              </a:rPr>
              <a:t>Литературная гостиная</a:t>
            </a:r>
            <a:endParaRPr lang="ru-RU" cap="all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785794"/>
            <a:ext cx="7710518" cy="1643074"/>
          </a:xfrm>
          <a:noFill/>
          <a:ln>
            <a:noFill/>
          </a:ln>
        </p:spPr>
        <p:txBody>
          <a:bodyPr/>
          <a:lstStyle/>
          <a:p>
            <a:pPr>
              <a:buNone/>
            </a:pPr>
            <a:r>
              <a:rPr lang="ru-RU" sz="4400" b="1" dirty="0" smtClean="0">
                <a:ln>
                  <a:solidFill>
                    <a:srgbClr val="230DC9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«У войны не женское лицо»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DSCI0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714488"/>
            <a:ext cx="295277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DSCI01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286256"/>
            <a:ext cx="2857520" cy="214314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DSCI01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1571612"/>
            <a:ext cx="2857520" cy="214314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DSCI01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2000240"/>
            <a:ext cx="2214560" cy="345281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 descr="укуы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5357826"/>
            <a:ext cx="1357322" cy="1096204"/>
          </a:xfrm>
          <a:prstGeom prst="rect">
            <a:avLst/>
          </a:prstGeom>
        </p:spPr>
      </p:pic>
      <p:pic>
        <p:nvPicPr>
          <p:cNvPr id="11" name="Рисунок 10" descr="53a9c13e547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2462" y="142852"/>
            <a:ext cx="947860" cy="8572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62000"/>
          </a:xfrm>
        </p:spPr>
        <p:txBody>
          <a:bodyPr/>
          <a:lstStyle/>
          <a:p>
            <a:r>
              <a:rPr lang="ru-RU" cap="all" dirty="0" smtClean="0">
                <a:solidFill>
                  <a:srgbClr val="FFFF00"/>
                </a:solidFill>
              </a:rPr>
              <a:t>Литературная гостиная</a:t>
            </a:r>
            <a:endParaRPr lang="ru-RU" cap="all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e2bebd5d3cef6872b99d792b8a7bd51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1723119" cy="2000264"/>
          </a:xfrm>
          <a:prstGeom prst="rect">
            <a:avLst/>
          </a:prstGeom>
          <a:noFill/>
        </p:spPr>
      </p:pic>
      <p:pic>
        <p:nvPicPr>
          <p:cNvPr id="4" name="Рисунок 3" descr="DSCI3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928670"/>
            <a:ext cx="3810027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I35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9" y="3786190"/>
            <a:ext cx="3810026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I35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214818"/>
            <a:ext cx="2928926" cy="219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428728" y="1285860"/>
            <a:ext cx="3000396" cy="1569660"/>
          </a:xfrm>
          <a:prstGeom prst="rect">
            <a:avLst/>
          </a:prstGeom>
          <a:noFill/>
          <a:ln>
            <a:solidFill>
              <a:srgbClr val="FFFF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230DC9"/>
                  </a:solidFill>
                  <a:prstDash val="solid"/>
                  <a:miter lim="800000"/>
                </a:ln>
                <a:solidFill>
                  <a:srgbClr val="ECF20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Новогодние обычаи </a:t>
            </a:r>
          </a:p>
          <a:p>
            <a:pPr algn="ctr"/>
            <a:r>
              <a:rPr lang="ru-RU" sz="3200" b="1" dirty="0" smtClean="0">
                <a:ln w="18000">
                  <a:solidFill>
                    <a:srgbClr val="230DC9"/>
                  </a:solidFill>
                  <a:prstDash val="solid"/>
                  <a:miter lim="800000"/>
                </a:ln>
                <a:solidFill>
                  <a:srgbClr val="ECF20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и традиции</a:t>
            </a:r>
            <a:endParaRPr lang="ru-RU" sz="3200" b="1" dirty="0">
              <a:ln w="18000">
                <a:solidFill>
                  <a:srgbClr val="230DC9"/>
                </a:solidFill>
                <a:prstDash val="solid"/>
                <a:miter lim="800000"/>
              </a:ln>
              <a:solidFill>
                <a:srgbClr val="ECF20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Рисунок 10" descr="54199553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737" y="0"/>
            <a:ext cx="1338263" cy="1006213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829576" cy="762000"/>
          </a:xfrm>
        </p:spPr>
        <p:txBody>
          <a:bodyPr/>
          <a:lstStyle/>
          <a:p>
            <a:r>
              <a:rPr lang="ru-RU" cap="all" dirty="0" smtClean="0">
                <a:solidFill>
                  <a:srgbClr val="FFFF00"/>
                </a:solidFill>
              </a:rPr>
              <a:t>Литературная гостиная</a:t>
            </a:r>
            <a:endParaRPr lang="ru-RU" dirty="0"/>
          </a:p>
        </p:txBody>
      </p:sp>
      <p:pic>
        <p:nvPicPr>
          <p:cNvPr id="5" name="Рисунок 4" descr="SDC15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143380"/>
            <a:ext cx="3000364" cy="2250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DC15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39831">
            <a:off x="5413656" y="3499776"/>
            <a:ext cx="2835800" cy="2126850"/>
          </a:xfrm>
          <a:prstGeom prst="snip1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F92F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357290" y="1285860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8000">
                  <a:solidFill>
                    <a:srgbClr val="230DC9"/>
                  </a:solidFill>
                  <a:prstDash val="solid"/>
                  <a:miter lim="800000"/>
                </a:ln>
                <a:solidFill>
                  <a:srgbClr val="ECF20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Мы все земляне!</a:t>
            </a:r>
            <a:endParaRPr lang="ru-RU" sz="6000" b="1" dirty="0">
              <a:ln w="18000">
                <a:solidFill>
                  <a:srgbClr val="230DC9"/>
                </a:solidFill>
                <a:prstDash val="solid"/>
                <a:miter lim="800000"/>
              </a:ln>
              <a:solidFill>
                <a:srgbClr val="ECF20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Рисунок 8" descr="g050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000108"/>
            <a:ext cx="788676" cy="1143008"/>
          </a:xfrm>
          <a:prstGeom prst="rect">
            <a:avLst/>
          </a:prstGeom>
        </p:spPr>
      </p:pic>
      <p:pic>
        <p:nvPicPr>
          <p:cNvPr id="10" name="Рисунок 9" descr="g050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58148" y="928670"/>
            <a:ext cx="657225" cy="952500"/>
          </a:xfrm>
          <a:prstGeom prst="rect">
            <a:avLst/>
          </a:prstGeom>
        </p:spPr>
      </p:pic>
      <p:pic>
        <p:nvPicPr>
          <p:cNvPr id="14" name="Рисунок 13" descr="sm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500042"/>
            <a:ext cx="3000396" cy="3000396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762000"/>
          </a:xfrm>
        </p:spPr>
        <p:txBody>
          <a:bodyPr/>
          <a:lstStyle/>
          <a:p>
            <a:r>
              <a:rPr lang="ru-RU" cap="all" dirty="0" smtClean="0">
                <a:solidFill>
                  <a:srgbClr val="FFFF00"/>
                </a:solidFill>
              </a:rPr>
              <a:t>Литературная гостиная</a:t>
            </a:r>
            <a:endParaRPr lang="ru-RU" dirty="0"/>
          </a:p>
        </p:txBody>
      </p:sp>
      <p:pic>
        <p:nvPicPr>
          <p:cNvPr id="4" name="Рисунок 3" descr="SAM_0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143116"/>
            <a:ext cx="1459112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F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 descr="SAM_0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83602">
            <a:off x="1420019" y="1371794"/>
            <a:ext cx="2534448" cy="1900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07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786190"/>
            <a:ext cx="2571768" cy="1928826"/>
          </a:xfrm>
          <a:prstGeom prst="rect">
            <a:avLst/>
          </a:prstGeom>
          <a:ln w="57150">
            <a:solidFill>
              <a:srgbClr val="FFFF9F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5143504" y="3643314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Государственная символика Беларуси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Рисунок 8" descr="gimn-r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4500570"/>
            <a:ext cx="2371448" cy="2015731"/>
          </a:xfrm>
          <a:prstGeom prst="rect">
            <a:avLst/>
          </a:prstGeom>
        </p:spPr>
      </p:pic>
      <p:pic>
        <p:nvPicPr>
          <p:cNvPr id="10" name="Рисунок 9" descr="Рисунок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5338" y="142852"/>
            <a:ext cx="791039" cy="785818"/>
          </a:xfrm>
          <a:prstGeom prst="rect">
            <a:avLst/>
          </a:prstGeom>
        </p:spPr>
      </p:pic>
      <p:pic>
        <p:nvPicPr>
          <p:cNvPr id="11" name="Рисунок 10" descr="SAM_0734.JPG"/>
          <p:cNvPicPr>
            <a:picLocks noChangeAspect="1"/>
          </p:cNvPicPr>
          <p:nvPr/>
        </p:nvPicPr>
        <p:blipFill>
          <a:blip r:embed="rId7" cstate="print"/>
          <a:srcRect t="7018" r="2630"/>
          <a:stretch>
            <a:fillRect/>
          </a:stretch>
        </p:blipFill>
        <p:spPr>
          <a:xfrm rot="1458901">
            <a:off x="6025189" y="1403294"/>
            <a:ext cx="2315683" cy="165850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9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9 января\DSCI1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572008"/>
            <a:ext cx="2501766" cy="1857388"/>
          </a:xfrm>
          <a:prstGeom prst="snip1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istrator\Desktop\9 января\DSCI2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2"/>
            <a:ext cx="2614605" cy="2024211"/>
          </a:xfrm>
          <a:prstGeom prst="snip1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264C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Administrator\Desktop\9 января\DSCI2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26247">
            <a:off x="1508317" y="1559716"/>
            <a:ext cx="3149535" cy="20996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264C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00430" y="3571877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800" b="1" spc="50" dirty="0" smtClean="0">
                <a:ln w="11430">
                  <a:solidFill>
                    <a:srgbClr val="230DC9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«У начал семьи»</a:t>
            </a:r>
            <a:endParaRPr lang="ru-RU" sz="4800" b="1" spc="50" dirty="0">
              <a:ln w="11430">
                <a:solidFill>
                  <a:srgbClr val="230DC9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1029" name="Picture 5" descr="F:\КАРТИНКИ\всякая всячена\zolotye_serdechki_551f0016878d47a898cc2dfbd03430a0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785795"/>
            <a:ext cx="1143008" cy="1524010"/>
          </a:xfrm>
          <a:prstGeom prst="rect">
            <a:avLst/>
          </a:prstGeom>
          <a:noFill/>
        </p:spPr>
      </p:pic>
      <p:pic>
        <p:nvPicPr>
          <p:cNvPr id="1030" name="Picture 6" descr="F:\КАРТИНКИ\всякая всячена\0_253ff_53d3da92_XL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286256"/>
            <a:ext cx="3814788" cy="238424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57224" y="214290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Литературная гостиная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43890" cy="619148"/>
          </a:xfrm>
        </p:spPr>
        <p:txBody>
          <a:bodyPr/>
          <a:lstStyle/>
          <a:p>
            <a:r>
              <a:rPr lang="ru-RU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Литературная гостиная</a:t>
            </a:r>
            <a:endParaRPr lang="ru-RU" dirty="0"/>
          </a:p>
        </p:txBody>
      </p:sp>
      <p:pic>
        <p:nvPicPr>
          <p:cNvPr id="2050" name="Picture 2" descr="C:\Documents and Settings\Administrator\Desktop\9 января\DSCI2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3321867" cy="2214578"/>
          </a:xfrm>
          <a:prstGeom prst="snip1Rect">
            <a:avLst/>
          </a:prstGeom>
          <a:noFill/>
          <a:ln w="57150">
            <a:solidFill>
              <a:srgbClr val="FF3300"/>
            </a:solidFill>
          </a:ln>
        </p:spPr>
      </p:pic>
      <p:pic>
        <p:nvPicPr>
          <p:cNvPr id="2051" name="Picture 3" descr="C:\Documents and Settings\Administrator\Desktop\9 января\DSCI2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071802" cy="2047868"/>
          </a:xfrm>
          <a:prstGeom prst="snip2DiagRect">
            <a:avLst/>
          </a:prstGeom>
          <a:noFill/>
          <a:ln w="57150">
            <a:solidFill>
              <a:srgbClr val="FF3300"/>
            </a:solidFill>
          </a:ln>
        </p:spPr>
      </p:pic>
      <p:pic>
        <p:nvPicPr>
          <p:cNvPr id="2052" name="Picture 4" descr="C:\Documents and Settings\Administrator\Desktop\9 января\DSCI2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357694"/>
            <a:ext cx="3214711" cy="2143141"/>
          </a:xfrm>
          <a:prstGeom prst="snip2SameRect">
            <a:avLst/>
          </a:prstGeom>
          <a:noFill/>
          <a:ln w="57150">
            <a:solidFill>
              <a:srgbClr val="FF33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500298" y="3571876"/>
            <a:ext cx="578647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СПИД – болезнь </a:t>
            </a:r>
            <a:r>
              <a:rPr lang="en-US" sz="3200" b="1" dirty="0" smtClean="0">
                <a:ln w="11430"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XXI </a:t>
            </a:r>
            <a:r>
              <a:rPr lang="ru-RU" sz="3200" b="1" dirty="0" smtClean="0">
                <a:ln w="11430"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века</a:t>
            </a:r>
            <a:endParaRPr lang="ru-RU" sz="3200" b="1" dirty="0">
              <a:ln w="11430">
                <a:solidFill>
                  <a:srgbClr val="FF33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 descr="lento4k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83733" y="285728"/>
            <a:ext cx="960267" cy="1714512"/>
          </a:xfrm>
          <a:prstGeom prst="rect">
            <a:avLst/>
          </a:prstGeom>
        </p:spPr>
      </p:pic>
      <p:pic>
        <p:nvPicPr>
          <p:cNvPr id="10" name="Рисунок 9" descr="unaid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3571876"/>
            <a:ext cx="4667251" cy="350043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Радиогазета</a:t>
            </a:r>
            <a:endParaRPr lang="ru-RU" sz="5400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I3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285860"/>
            <a:ext cx="288782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I3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785926"/>
            <a:ext cx="3286148" cy="4071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DSCI3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929066"/>
            <a:ext cx="2857520" cy="212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18fa2b8e67a5dda335c15deb6186f0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0"/>
            <a:ext cx="1285884" cy="16018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858312" cy="1000132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перестают мыслить, когда перестают читать. </a:t>
            </a:r>
            <a:b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Д.Дидро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ead_mai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7162800" cy="3472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on_libre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343400"/>
            <a:ext cx="2667000" cy="200025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5125" name="Picture 5" descr="bon_libre_q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828800"/>
            <a:ext cx="2667000" cy="200025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5126" name="Picture 6" descr="bon_libre_s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343400"/>
            <a:ext cx="2667000" cy="200025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5127" name="Picture 7" descr="bon_libre_t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828800"/>
            <a:ext cx="2667000" cy="200025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5129" name="Picture 9" descr="librarian_pushing_book_cart_h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371600"/>
            <a:ext cx="2187575" cy="2552700"/>
          </a:xfrm>
          <a:prstGeom prst="rect">
            <a:avLst/>
          </a:prstGeom>
          <a:noFill/>
        </p:spPr>
      </p:pic>
      <p:pic>
        <p:nvPicPr>
          <p:cNvPr id="5130" name="Picture 10" descr="pullcart_library_books_extract_hg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114800"/>
            <a:ext cx="2149475" cy="2343150"/>
          </a:xfrm>
          <a:prstGeom prst="rect">
            <a:avLst/>
          </a:prstGeom>
          <a:noFill/>
        </p:spPr>
      </p:pic>
      <p:pic>
        <p:nvPicPr>
          <p:cNvPr id="3074" name="Picture 2" descr="C:\smotr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72" y="285728"/>
            <a:ext cx="1190625" cy="6667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71802" y="4572008"/>
            <a:ext cx="242889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latin typeface="Cambria" pitchFamily="18" charset="0"/>
              </a:rPr>
              <a:t>Приходите в библиотеку!</a:t>
            </a:r>
          </a:p>
          <a:p>
            <a:pPr>
              <a:lnSpc>
                <a:spcPct val="90000"/>
              </a:lnSpc>
            </a:pPr>
            <a:r>
              <a:rPr lang="ru-RU" sz="1400" b="1" dirty="0" smtClean="0">
                <a:latin typeface="Cambria" pitchFamily="18" charset="0"/>
              </a:rPr>
              <a:t>Приводите всех друзей!</a:t>
            </a:r>
          </a:p>
          <a:p>
            <a:pPr>
              <a:lnSpc>
                <a:spcPct val="90000"/>
              </a:lnSpc>
            </a:pPr>
            <a:r>
              <a:rPr lang="ru-RU" sz="1400" b="1" dirty="0" smtClean="0">
                <a:latin typeface="Cambria" pitchFamily="18" charset="0"/>
              </a:rPr>
              <a:t>Вместе почитаем!</a:t>
            </a:r>
          </a:p>
          <a:p>
            <a:pPr>
              <a:lnSpc>
                <a:spcPct val="90000"/>
              </a:lnSpc>
            </a:pPr>
            <a:r>
              <a:rPr lang="ru-RU" sz="1400" b="1" dirty="0" smtClean="0">
                <a:latin typeface="Cambria" pitchFamily="18" charset="0"/>
              </a:rPr>
              <a:t>Всех вас приглашаем!</a:t>
            </a:r>
          </a:p>
          <a:p>
            <a:pPr>
              <a:lnSpc>
                <a:spcPct val="90000"/>
              </a:lnSpc>
            </a:pPr>
            <a:r>
              <a:rPr lang="ru-RU" sz="1400" b="1" dirty="0" smtClean="0">
                <a:latin typeface="Cambria" pitchFamily="18" charset="0"/>
              </a:rPr>
              <a:t>Хочешь все на свете знать? </a:t>
            </a:r>
          </a:p>
          <a:p>
            <a:pPr>
              <a:lnSpc>
                <a:spcPct val="90000"/>
              </a:lnSpc>
            </a:pPr>
            <a:r>
              <a:rPr lang="ru-RU" sz="1400" b="1" dirty="0" smtClean="0">
                <a:latin typeface="Cambria" pitchFamily="18" charset="0"/>
              </a:rPr>
              <a:t>В библиотеку приходи опять!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4714884"/>
            <a:ext cx="21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Минская область, </a:t>
            </a: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г. Борисов, </a:t>
            </a: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ул. Труда, д. 22, </a:t>
            </a: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индекс 222515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00760" y="1785926"/>
            <a:ext cx="27146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</a:rPr>
              <a:t> Время работы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000760" y="2071678"/>
            <a:ext cx="27146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Понедельник –пятница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8.00. </a:t>
            </a: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– 19.00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Суббота  - 8.00 – 13.00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Воскресенье – выходной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Первая пятница месяца –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санитарный день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429684" cy="10001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</a:t>
            </a:r>
            <a:r>
              <a:rPr lang="ru-RU" sz="4400" dirty="0" smtClean="0">
                <a:solidFill>
                  <a:srgbClr val="FFFF00"/>
                </a:solidFill>
              </a:rPr>
              <a:t>МИССИЯ БИБЛИОТЕКИ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000108"/>
            <a:ext cx="7358114" cy="378621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b="1" dirty="0" smtClean="0">
                <a:latin typeface="+mj-lt"/>
              </a:rPr>
              <a:t>Школьная библиотека предоставляет информацию и идеи, имеющие фундаментальное значение для успешной деятельности в нашем сегодняшнем мире, который все больше строится на информации и знаниях. Школьная библиотека вооружает учащихся навыками непрерывного самообразования и развивает воображение, помогая им стать ответственными гражданами.</a:t>
            </a:r>
            <a:endParaRPr lang="ru-RU" dirty="0" smtClean="0">
              <a:latin typeface="+mj-lt"/>
            </a:endParaRP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786454"/>
            <a:ext cx="5072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66FF"/>
                </a:solidFill>
              </a:rPr>
              <a:t>Из Манифеста ИФЛА / ЮНЕСКО</a:t>
            </a:r>
          </a:p>
          <a:p>
            <a:pPr algn="r"/>
            <a:r>
              <a:rPr lang="ru-RU" b="1" dirty="0" smtClean="0">
                <a:solidFill>
                  <a:srgbClr val="0066FF"/>
                </a:solidFill>
              </a:rPr>
              <a:t>о школьных библиотеках</a:t>
            </a:r>
            <a:r>
              <a:rPr lang="ru-RU" sz="1200" dirty="0" smtClean="0">
                <a:solidFill>
                  <a:srgbClr val="993300"/>
                </a:solidFill>
              </a:rPr>
              <a:t> </a:t>
            </a:r>
            <a:endParaRPr lang="ru-RU" dirty="0"/>
          </a:p>
        </p:txBody>
      </p:sp>
      <p:pic>
        <p:nvPicPr>
          <p:cNvPr id="5" name="Рисунок 4" descr="book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4286256"/>
            <a:ext cx="1214446" cy="10388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FFFF00"/>
                </a:solidFill>
              </a:rPr>
              <a:t>ЗАДАЧИ БИБЛИОТЕКИ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100" b="1" dirty="0" smtClean="0"/>
              <a:t> </a:t>
            </a:r>
            <a:r>
              <a:rPr lang="ru-RU" sz="1600" b="1" dirty="0" smtClean="0">
                <a:latin typeface="+mj-lt"/>
              </a:rPr>
              <a:t>1.Обеспечение учебно-воспитательного процесса и самообразования путем библиотечного и информационно-библиографического обслуживания обучающихся и педагогов. Оказание помощи в деятельности учителей и обучающихся в образовательных проектах. </a:t>
            </a:r>
            <a:endParaRPr lang="ru-RU" sz="1600" dirty="0" smtClean="0">
              <a:latin typeface="+mj-lt"/>
            </a:endParaRPr>
          </a:p>
          <a:p>
            <a:pPr>
              <a:buNone/>
            </a:pPr>
            <a:r>
              <a:rPr lang="ru-RU" sz="1600" b="1" dirty="0" smtClean="0">
                <a:latin typeface="+mj-lt"/>
              </a:rPr>
              <a:t>2.Формирование у читателей навыков независимого библиотечного пользователя: обучение пользованию книгой и другими носителями информации, поиску, отбору и критической оценке информации.</a:t>
            </a:r>
          </a:p>
          <a:p>
            <a:pPr>
              <a:buNone/>
            </a:pPr>
            <a:r>
              <a:rPr lang="ru-RU" sz="1600" b="1" dirty="0" smtClean="0">
                <a:latin typeface="+mj-lt"/>
              </a:rPr>
              <a:t>  3.Совершенствование традиционных и освоение новых библиотечных технологий. Обеспечение возможности наиболее полного и быстрого доступа к документам. </a:t>
            </a:r>
            <a:endParaRPr lang="ru-RU" sz="1600" dirty="0" smtClean="0">
              <a:latin typeface="+mj-lt"/>
            </a:endParaRPr>
          </a:p>
          <a:p>
            <a:pPr>
              <a:buNone/>
            </a:pPr>
            <a:r>
              <a:rPr lang="ru-RU" sz="1600" b="1" dirty="0" smtClean="0">
                <a:latin typeface="+mj-lt"/>
              </a:rPr>
              <a:t> 4.Сбор, накопление и обработка информации и доведение ее до пользователя. Проведение внеклассной работы на базе источников информации, имеющихся в библиотеке.</a:t>
            </a:r>
            <a:endParaRPr lang="ru-RU" sz="1600" dirty="0" smtClean="0">
              <a:latin typeface="+mj-lt"/>
            </a:endParaRPr>
          </a:p>
          <a:p>
            <a:pPr>
              <a:buNone/>
            </a:pPr>
            <a:r>
              <a:rPr lang="ru-RU" sz="1600" b="1" dirty="0" smtClean="0">
                <a:latin typeface="+mj-lt"/>
              </a:rPr>
              <a:t> 5.Развитие содержательного общения между пользователями, воспитание культуры общения.</a:t>
            </a:r>
          </a:p>
          <a:p>
            <a:pPr>
              <a:buNone/>
            </a:pPr>
            <a:endParaRPr lang="ru-RU" sz="1600" dirty="0">
              <a:latin typeface="+mj-lt"/>
            </a:endParaRPr>
          </a:p>
        </p:txBody>
      </p:sp>
      <p:pic>
        <p:nvPicPr>
          <p:cNvPr id="4" name="Рисунок 3" descr="i чч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4714884"/>
            <a:ext cx="1357322" cy="18332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762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cap="all" dirty="0" smtClean="0">
                <a:solidFill>
                  <a:srgbClr val="FFFF00"/>
                </a:solidFill>
              </a:rPr>
              <a:t>Основные функции библиотеки</a:t>
            </a:r>
            <a:br>
              <a:rPr lang="ru-RU" sz="3200" cap="all" dirty="0" smtClean="0">
                <a:solidFill>
                  <a:srgbClr val="FFFF00"/>
                </a:solidFill>
              </a:rPr>
            </a:br>
            <a:endParaRPr lang="ru-RU" sz="3200" cap="all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+mj-lt"/>
              <a:buAutoNum type="arabicPeriod"/>
            </a:pPr>
            <a:r>
              <a:rPr lang="ru-RU" sz="1600" b="1" i="1" dirty="0" smtClean="0">
                <a:latin typeface="+mj-lt"/>
              </a:rPr>
              <a:t>Аккумулирующая </a:t>
            </a:r>
            <a:r>
              <a:rPr lang="ru-RU" sz="1600" b="1" dirty="0" smtClean="0">
                <a:latin typeface="+mj-lt"/>
              </a:rPr>
              <a:t>– библиотека формирует, накапливает, систематизирует и хранит библиотечно-информационные ресурсы.</a:t>
            </a:r>
            <a:endParaRPr lang="ru-RU" sz="1600" dirty="0" smtClean="0"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ru-RU" sz="1600" b="1" i="1" dirty="0" smtClean="0">
                <a:latin typeface="+mj-lt"/>
              </a:rPr>
              <a:t>Сервисная – </a:t>
            </a:r>
            <a:r>
              <a:rPr lang="ru-RU" sz="1600" b="1" dirty="0" smtClean="0">
                <a:latin typeface="+mj-lt"/>
              </a:rPr>
              <a:t>библиотека предоставляет информацию об имеющихся библиотечно-информационных ресурсах, организует поиск и выдачу библиотечно-информационных ресурсов, обеспечивает доступ к удаленным источникам информации.</a:t>
            </a:r>
            <a:endParaRPr lang="ru-RU" sz="1600" dirty="0" smtClean="0"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ru-RU" sz="1600" b="1" i="1" dirty="0" smtClean="0">
                <a:latin typeface="+mj-lt"/>
              </a:rPr>
              <a:t>Учебная – </a:t>
            </a:r>
            <a:r>
              <a:rPr lang="ru-RU" sz="1600" b="1" dirty="0" smtClean="0">
                <a:latin typeface="+mj-lt"/>
              </a:rPr>
              <a:t>библиотека организует подготовку по основам информационной культуры для различных категорий пользователей.</a:t>
            </a:r>
            <a:endParaRPr lang="ru-RU" sz="1600" dirty="0" smtClean="0"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ru-RU" sz="1600" b="1" i="1" dirty="0" smtClean="0">
                <a:latin typeface="+mj-lt"/>
              </a:rPr>
              <a:t>Воспитательная – </a:t>
            </a:r>
            <a:r>
              <a:rPr lang="ru-RU" sz="1600" b="1" dirty="0" smtClean="0">
                <a:latin typeface="+mj-lt"/>
              </a:rPr>
              <a:t>библиотека способствует развитию чувства патриотизма по отношению к государству, своему краю и школе.</a:t>
            </a:r>
            <a:endParaRPr lang="ru-RU" sz="1600" dirty="0" smtClean="0"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ru-RU" sz="1600" b="1" i="1" dirty="0" smtClean="0">
                <a:latin typeface="+mj-lt"/>
              </a:rPr>
              <a:t>Социальная – </a:t>
            </a:r>
            <a:r>
              <a:rPr lang="ru-RU" sz="1600" b="1" dirty="0" smtClean="0">
                <a:latin typeface="+mj-lt"/>
              </a:rPr>
              <a:t>библиотека содействует развитию способности пользователей к самообразованию и адаптации в современном информационном обществе.</a:t>
            </a:r>
            <a:endParaRPr lang="ru-RU" sz="1600" dirty="0" smtClean="0"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ru-RU" sz="1600" b="1" i="1" dirty="0" smtClean="0">
                <a:latin typeface="+mj-lt"/>
              </a:rPr>
              <a:t>Просветительская – </a:t>
            </a:r>
            <a:r>
              <a:rPr lang="ru-RU" sz="1600" b="1" dirty="0" smtClean="0">
                <a:latin typeface="+mj-lt"/>
              </a:rPr>
              <a:t>библиотека приобщает обучающихся к сокровищам мировой и отечественной культуры.</a:t>
            </a:r>
            <a:endParaRPr lang="ru-RU" sz="1600" dirty="0" smtClean="0">
              <a:latin typeface="+mj-lt"/>
            </a:endParaRPr>
          </a:p>
          <a:p>
            <a:pPr>
              <a:buFont typeface="+mj-lt"/>
              <a:buAutoNum type="arabicPeriod"/>
            </a:pPr>
            <a:endParaRPr lang="ru-RU" sz="1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285860"/>
          </a:xfrm>
        </p:spPr>
        <p:txBody>
          <a:bodyPr/>
          <a:lstStyle/>
          <a:p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Cambria Math" pitchFamily="18" charset="0"/>
                <a:cs typeface="Arial"/>
              </a:rPr>
              <a:t>Структура школьной библиотеки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/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</a:br>
            <a:endParaRPr lang="ru-RU" dirty="0"/>
          </a:p>
        </p:txBody>
      </p:sp>
      <p:grpSp>
        <p:nvGrpSpPr>
          <p:cNvPr id="6" name="Organization Chart 2"/>
          <p:cNvGrpSpPr>
            <a:grpSpLocks noChangeAspect="1"/>
          </p:cNvGrpSpPr>
          <p:nvPr/>
        </p:nvGrpSpPr>
        <p:grpSpPr bwMode="auto">
          <a:xfrm>
            <a:off x="1219200" y="1066800"/>
            <a:ext cx="7162800" cy="5410200"/>
            <a:chOff x="695" y="1008"/>
            <a:chExt cx="4499" cy="224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95" y="1008"/>
              <a:ext cx="4499" cy="2243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28" name="_s1028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16200000" flipV="1">
              <a:off x="3531" y="788"/>
              <a:ext cx="415" cy="157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29" name="_s1029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5400000" flipH="1" flipV="1">
              <a:off x="2745" y="1572"/>
              <a:ext cx="415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30" name="_s1030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5400000" flipH="1" flipV="1">
              <a:off x="1956" y="783"/>
              <a:ext cx="415" cy="158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1" name="_s1031"/>
            <p:cNvSpPr>
              <a:spLocks noChangeArrowheads="1"/>
            </p:cNvSpPr>
            <p:nvPr/>
          </p:nvSpPr>
          <p:spPr bwMode="auto">
            <a:xfrm>
              <a:off x="1547" y="1010"/>
              <a:ext cx="2812" cy="35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7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Bradley Hand ITC" pitchFamily="66" charset="0"/>
                </a:rPr>
                <a:t>БИБЛИОТЕКА</a:t>
              </a:r>
            </a:p>
          </p:txBody>
        </p:sp>
        <p:sp>
          <p:nvSpPr>
            <p:cNvPr id="12" name="_s1032"/>
            <p:cNvSpPr>
              <a:spLocks noChangeArrowheads="1"/>
            </p:cNvSpPr>
            <p:nvPr/>
          </p:nvSpPr>
          <p:spPr bwMode="auto">
            <a:xfrm>
              <a:off x="695" y="1780"/>
              <a:ext cx="1356" cy="2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Абонемент</a:t>
              </a:r>
            </a:p>
          </p:txBody>
        </p:sp>
        <p:sp>
          <p:nvSpPr>
            <p:cNvPr id="13" name="_s1033"/>
            <p:cNvSpPr>
              <a:spLocks noChangeArrowheads="1"/>
            </p:cNvSpPr>
            <p:nvPr/>
          </p:nvSpPr>
          <p:spPr bwMode="auto">
            <a:xfrm>
              <a:off x="2274" y="1780"/>
              <a:ext cx="1355" cy="2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Читальный зал</a:t>
              </a:r>
            </a:p>
          </p:txBody>
        </p:sp>
        <p:sp>
          <p:nvSpPr>
            <p:cNvPr id="14" name="_s1034"/>
            <p:cNvSpPr>
              <a:spLocks noChangeArrowheads="1"/>
            </p:cNvSpPr>
            <p:nvPr/>
          </p:nvSpPr>
          <p:spPr bwMode="auto">
            <a:xfrm>
              <a:off x="3852" y="1780"/>
              <a:ext cx="1342" cy="2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Книгохранилище</a:t>
              </a:r>
            </a:p>
          </p:txBody>
        </p:sp>
      </p:grpSp>
      <p:pic>
        <p:nvPicPr>
          <p:cNvPr id="17" name="Рисунок 16" descr="DSCI3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929066"/>
            <a:ext cx="1809731" cy="1357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3" name="Picture 1" descr="Изображение 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929066"/>
            <a:ext cx="209657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C145-07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4572008"/>
            <a:ext cx="748898" cy="1152151"/>
          </a:xfrm>
          <a:prstGeom prst="rect">
            <a:avLst/>
          </a:prstGeom>
        </p:spPr>
      </p:pic>
      <p:pic>
        <p:nvPicPr>
          <p:cNvPr id="20" name="Рисунок 19" descr="C145-08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5000636"/>
            <a:ext cx="1861444" cy="685795"/>
          </a:xfrm>
          <a:prstGeom prst="rect">
            <a:avLst/>
          </a:prstGeom>
        </p:spPr>
      </p:pic>
      <p:pic>
        <p:nvPicPr>
          <p:cNvPr id="1026" name="Picture 2" descr="C:\Documents and Settings\Administrator\Desktop\9 января\SAM_12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929066"/>
            <a:ext cx="2000264" cy="1500198"/>
          </a:xfrm>
          <a:prstGeom prst="rect">
            <a:avLst/>
          </a:prstGeom>
          <a:noFill/>
          <a:ln w="76200">
            <a:solidFill>
              <a:srgbClr val="6264C2"/>
            </a:solidFill>
          </a:ln>
        </p:spPr>
      </p:pic>
      <p:pic>
        <p:nvPicPr>
          <p:cNvPr id="19" name="Рисунок 18" descr="C145-08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4643446"/>
            <a:ext cx="928694" cy="1425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43240" y="2714620"/>
            <a:ext cx="3000396" cy="1928826"/>
          </a:xfrm>
          <a:prstGeom prst="ellipse">
            <a:avLst/>
          </a:prstGeom>
          <a:solidFill>
            <a:srgbClr val="F6A8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Библиотека -это…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rot="5400000" flipH="1" flipV="1">
            <a:off x="4465637" y="2536025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071802" y="1000108"/>
            <a:ext cx="3214710" cy="135732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Информационная деятельность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143636" y="371475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2714612" y="371475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785786" y="2000240"/>
            <a:ext cx="2214578" cy="12858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42466"/>
                </a:solidFill>
              </a:rPr>
              <a:t>Выставки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>
            <a:off x="2928926" y="285749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6143636" y="1857364"/>
            <a:ext cx="2357454" cy="14287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Проведение библиотечных уроков.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28662" y="3429000"/>
            <a:ext cx="1785950" cy="571504"/>
          </a:xfrm>
          <a:prstGeom prst="roundRect">
            <a:avLst/>
          </a:prstGeom>
          <a:solidFill>
            <a:srgbClr val="C3C3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Книжный фонд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72264" y="3500438"/>
            <a:ext cx="1857388" cy="571504"/>
          </a:xfrm>
          <a:prstGeom prst="roundRect">
            <a:avLst/>
          </a:prstGeom>
          <a:solidFill>
            <a:srgbClr val="C3C3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Фонд учебников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5857884" y="2786058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4429918" y="485696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3286116" y="5072074"/>
            <a:ext cx="2643206" cy="1571636"/>
          </a:xfrm>
          <a:prstGeom prst="ellipse">
            <a:avLst/>
          </a:prstGeom>
          <a:solidFill>
            <a:srgbClr val="D54A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Работа с читателями</a:t>
            </a:r>
            <a:endParaRPr lang="ru-RU" b="1" dirty="0"/>
          </a:p>
        </p:txBody>
      </p:sp>
      <p:sp>
        <p:nvSpPr>
          <p:cNvPr id="46" name="Овал 45"/>
          <p:cNvSpPr/>
          <p:nvPr/>
        </p:nvSpPr>
        <p:spPr>
          <a:xfrm>
            <a:off x="714348" y="4429132"/>
            <a:ext cx="3000396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индивидуальная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715008" y="4500570"/>
            <a:ext cx="2928958" cy="8572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42466"/>
                </a:solidFill>
              </a:rPr>
              <a:t>массовая</a:t>
            </a:r>
            <a:endParaRPr lang="ru-RU" b="1" dirty="0">
              <a:solidFill>
                <a:srgbClr val="142466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516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БИБЛИОТЕКИ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3000364" y="4214818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48" idx="1"/>
          </p:cNvCxnSpPr>
          <p:nvPr/>
        </p:nvCxnSpPr>
        <p:spPr>
          <a:xfrm rot="16200000" flipH="1">
            <a:off x="5830986" y="4313154"/>
            <a:ext cx="339856" cy="286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5857884" y="5286388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V="1">
            <a:off x="3036083" y="5322107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7" y="1142984"/>
            <a:ext cx="43577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230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Синяк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230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Анастасия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230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Петровна </a:t>
            </a:r>
            <a:endParaRPr lang="en-US" sz="4800" b="1" dirty="0">
              <a:solidFill>
                <a:srgbClr val="230D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Рисунок 7" descr="DSCI3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571876"/>
            <a:ext cx="4521899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1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Библиотекарь должен быть человеком, горячо преданным своему делу,  должен уметь проводить сознательный отбор литературы и обязан обладать всеми качествами хорошего хозяина, но отнюдь не кладовщика.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                                                                                                      Р. Тагор 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9" descr="librarian_pushing_book_cart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357298"/>
            <a:ext cx="2428892" cy="28342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428736"/>
          </a:xfrm>
        </p:spPr>
        <p:txBody>
          <a:bodyPr/>
          <a:lstStyle/>
          <a:p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</a:t>
            </a:r>
            <a:r>
              <a:rPr lang="ru-RU" sz="4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ФОНД  БИБЛИОТЕКИ: </a:t>
            </a:r>
            <a:br>
              <a:rPr lang="ru-RU" sz="4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endParaRPr lang="ru-RU" sz="4200" cap="all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66800"/>
            <a:ext cx="7167586" cy="5410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УЧЕБНИКИ.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2.КЛАССИЧЕСКАЯ ЛИТЕРАТУРА.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5.ЭНЦИКЛОПЕДИИ, СПРАВОЧНИКИ.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6.МЕТОДИЧЕСКАЯ ЛИТЕРАТУРА.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7.ПЕРИОДИЧЕСКИЕ ИЗДАНИЯ.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8.СЛОВАРИ.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9.ХУДОЖЕСТВЕННАЯ ЛИТЕРАТУРА. 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10.МЕДИАТЕКА.</a:t>
            </a:r>
          </a:p>
          <a:p>
            <a:endParaRPr lang="ru-RU" dirty="0"/>
          </a:p>
        </p:txBody>
      </p:sp>
      <p:pic>
        <p:nvPicPr>
          <p:cNvPr id="4" name="Рисунок 3" descr="C145-07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8450" y="928670"/>
            <a:ext cx="2495550" cy="5929330"/>
          </a:xfrm>
          <a:prstGeom prst="rect">
            <a:avLst/>
          </a:prstGeom>
        </p:spPr>
      </p:pic>
      <p:pic>
        <p:nvPicPr>
          <p:cNvPr id="5" name="Рисунок 4" descr="e-li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4143380"/>
            <a:ext cx="1892611" cy="23559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theme/theme1.xml><?xml version="1.0" encoding="utf-8"?>
<a:theme xmlns:a="http://schemas.openxmlformats.org/drawingml/2006/main" name="bon_libre">
  <a:themeElements>
    <a:clrScheme name="bon_lib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n_lib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n_lib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_lib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_lib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_lib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_lib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_lib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bon_libre</Template>
  <TotalTime>546</TotalTime>
  <Words>621</Words>
  <Application>Microsoft PowerPoint</Application>
  <PresentationFormat>Экран (4:3)</PresentationFormat>
  <Paragraphs>126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bon_libre</vt:lpstr>
      <vt:lpstr>БИБЛИОТЕКА  ГУО  «ОБЩЕОБРАЗОВАТЕЛЬНАЯ ВЕЧЕРНЯЯ СРЕДНЯЯ ПОЛИТЕХНИЧЕСКАЯ ШКОЛА №19  г. БОРИСОВА» </vt:lpstr>
      <vt:lpstr>Слайд 2</vt:lpstr>
      <vt:lpstr>       МИССИЯ БИБЛИОТЕКИ</vt:lpstr>
      <vt:lpstr>    ЗАДАЧИ БИБЛИОТЕКИ</vt:lpstr>
      <vt:lpstr> Основные функции библиотеки </vt:lpstr>
      <vt:lpstr>Структура школьной библиотеки </vt:lpstr>
      <vt:lpstr>Слайд 7</vt:lpstr>
      <vt:lpstr>Слайд 8</vt:lpstr>
      <vt:lpstr>           ФОНД  БИБЛИОТЕКИ:  </vt:lpstr>
      <vt:lpstr>Общий фонд библиотечно-информационных  ресурсов- единиц хранения </vt:lpstr>
      <vt:lpstr>Обеспеченность школьной библиотеки </vt:lpstr>
      <vt:lpstr>   Периодические издания </vt:lpstr>
      <vt:lpstr>Слайд 13</vt:lpstr>
      <vt:lpstr>            Выставки</vt:lpstr>
      <vt:lpstr>ВЫСТАВКИ</vt:lpstr>
      <vt:lpstr>             Выставки</vt:lpstr>
      <vt:lpstr>ВЫСТАВКИ</vt:lpstr>
      <vt:lpstr>ВЫСТАВКИ</vt:lpstr>
      <vt:lpstr>ВЫСТАВКИ</vt:lpstr>
      <vt:lpstr>Слайд 20</vt:lpstr>
      <vt:lpstr>Литературная гостиная</vt:lpstr>
      <vt:lpstr>Литературная гостиная</vt:lpstr>
      <vt:lpstr>Литературная гостиная</vt:lpstr>
      <vt:lpstr>Литературная гостиная</vt:lpstr>
      <vt:lpstr>Слайд 25</vt:lpstr>
      <vt:lpstr>Литературная гостиная</vt:lpstr>
      <vt:lpstr>      Радиогазета</vt:lpstr>
      <vt:lpstr>Люди перестают мыслить, когда перестают читать.                                                                   Д.Дидро </vt:lpstr>
      <vt:lpstr>Слайд 29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ГУО «Общеобразовательной вечерней школы № 19 г. Борисова»</dc:title>
  <dc:creator>Zyablik</dc:creator>
  <cp:lastModifiedBy>Fenix-M</cp:lastModifiedBy>
  <cp:revision>69</cp:revision>
  <dcterms:created xsi:type="dcterms:W3CDTF">2009-12-11T18:23:45Z</dcterms:created>
  <dcterms:modified xsi:type="dcterms:W3CDTF">2010-12-07T08:59:18Z</dcterms:modified>
</cp:coreProperties>
</file>